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diagrams/layout1.xml" ContentType="application/vnd.openxmlformats-officedocument.drawingml.diagram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1"/>
  </p:sldMasterIdLst>
  <p:notesMasterIdLst>
    <p:notesMasterId r:id="rId37"/>
  </p:notesMasterIdLst>
  <p:handoutMasterIdLst>
    <p:handoutMasterId r:id="rId38"/>
  </p:handoutMasterIdLst>
  <p:sldIdLst>
    <p:sldId id="262" r:id="rId2"/>
    <p:sldId id="503" r:id="rId3"/>
    <p:sldId id="553" r:id="rId4"/>
    <p:sldId id="507" r:id="rId5"/>
    <p:sldId id="555" r:id="rId6"/>
    <p:sldId id="583" r:id="rId7"/>
    <p:sldId id="556" r:id="rId8"/>
    <p:sldId id="559" r:id="rId9"/>
    <p:sldId id="557" r:id="rId10"/>
    <p:sldId id="563" r:id="rId11"/>
    <p:sldId id="558" r:id="rId12"/>
    <p:sldId id="562" r:id="rId13"/>
    <p:sldId id="564" r:id="rId14"/>
    <p:sldId id="565" r:id="rId15"/>
    <p:sldId id="566" r:id="rId16"/>
    <p:sldId id="567" r:id="rId17"/>
    <p:sldId id="568" r:id="rId18"/>
    <p:sldId id="570" r:id="rId19"/>
    <p:sldId id="569" r:id="rId20"/>
    <p:sldId id="571" r:id="rId21"/>
    <p:sldId id="508" r:id="rId22"/>
    <p:sldId id="554" r:id="rId23"/>
    <p:sldId id="572" r:id="rId24"/>
    <p:sldId id="573" r:id="rId25"/>
    <p:sldId id="574" r:id="rId26"/>
    <p:sldId id="575" r:id="rId27"/>
    <p:sldId id="576" r:id="rId28"/>
    <p:sldId id="577" r:id="rId29"/>
    <p:sldId id="578" r:id="rId30"/>
    <p:sldId id="579" r:id="rId31"/>
    <p:sldId id="580" r:id="rId32"/>
    <p:sldId id="581" r:id="rId33"/>
    <p:sldId id="582" r:id="rId34"/>
    <p:sldId id="584" r:id="rId35"/>
    <p:sldId id="315" r:id="rId36"/>
  </p:sldIdLst>
  <p:sldSz cx="12192000" cy="6858000"/>
  <p:notesSz cx="6797675" cy="992822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B58A6D"/>
    <a:srgbClr val="ED7D31"/>
    <a:srgbClr val="F39C12"/>
    <a:srgbClr val="462006"/>
    <a:srgbClr val="23E148"/>
    <a:srgbClr val="4472C4"/>
    <a:srgbClr val="5B9BD5"/>
    <a:srgbClr val="FF3300"/>
    <a:srgbClr val="94B64E"/>
    <a:srgbClr val="FFD96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62" autoAdjust="0"/>
    <p:restoredTop sz="86271" autoAdjust="0"/>
  </p:normalViewPr>
  <p:slideViewPr>
    <p:cSldViewPr snapToGrid="0">
      <p:cViewPr varScale="1">
        <p:scale>
          <a:sx n="56" d="100"/>
          <a:sy n="56" d="100"/>
        </p:scale>
        <p:origin x="-1152" y="-102"/>
      </p:cViewPr>
      <p:guideLst>
        <p:guide orient="horz" pos="2160"/>
        <p:guide pos="3840"/>
      </p:guideLst>
    </p:cSldViewPr>
  </p:slideViewPr>
  <p:outlineViewPr>
    <p:cViewPr>
      <p:scale>
        <a:sx n="33" d="100"/>
        <a:sy n="33" d="100"/>
      </p:scale>
      <p:origin x="234" y="3180"/>
    </p:cViewPr>
  </p:outlineViewPr>
  <p:notesTextViewPr>
    <p:cViewPr>
      <p:scale>
        <a:sx n="3" d="2"/>
        <a:sy n="3" d="2"/>
      </p:scale>
      <p:origin x="0" y="0"/>
    </p:cViewPr>
  </p:notesTextViewPr>
  <p:sorterViewPr>
    <p:cViewPr>
      <p:scale>
        <a:sx n="66" d="100"/>
        <a:sy n="66" d="100"/>
      </p:scale>
      <p:origin x="0" y="0"/>
    </p:cViewPr>
  </p:sorterViewPr>
  <p:notesViewPr>
    <p:cSldViewPr snapToGrid="0">
      <p:cViewPr varScale="1">
        <p:scale>
          <a:sx n="50" d="100"/>
          <a:sy n="50" d="100"/>
        </p:scale>
        <p:origin x="-3030" y="-102"/>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51C2E11-5F13-4459-BC9D-44FD6707B100}" type="doc">
      <dgm:prSet loTypeId="urn:microsoft.com/office/officeart/2005/8/layout/list1" loCatId="list" qsTypeId="urn:microsoft.com/office/officeart/2005/8/quickstyle/simple1" qsCatId="simple" csTypeId="urn:microsoft.com/office/officeart/2005/8/colors/accent0_3" csCatId="mainScheme" phldr="1"/>
      <dgm:spPr/>
      <dgm:t>
        <a:bodyPr/>
        <a:lstStyle/>
        <a:p>
          <a:endParaRPr lang="zh-CN" altLang="en-US"/>
        </a:p>
      </dgm:t>
    </dgm:pt>
    <dgm:pt modelId="{B7372D8D-FDA3-460D-9D23-3C71690065C2}">
      <dgm:prSet phldrT="[文本]"/>
      <dgm:spPr/>
      <dgm:t>
        <a:bodyPr/>
        <a:lstStyle/>
        <a:p>
          <a:r>
            <a:rPr lang="zh-CN" altLang="en-US" dirty="0" smtClean="0">
              <a:latin typeface="微软雅黑" panose="020B0503020204020204" pitchFamily="34" charset="-122"/>
              <a:ea typeface="微软雅黑" panose="020B0503020204020204" pitchFamily="34" charset="-122"/>
            </a:rPr>
            <a:t>二、工程招标与政府采购的区别联系</a:t>
          </a:r>
          <a:endParaRPr lang="zh-CN" altLang="en-US" b="1" dirty="0">
            <a:latin typeface="微软雅黑" pitchFamily="34" charset="-122"/>
            <a:ea typeface="微软雅黑" pitchFamily="34" charset="-122"/>
          </a:endParaRPr>
        </a:p>
      </dgm:t>
    </dgm:pt>
    <dgm:pt modelId="{D888DFF7-EF5F-4DA5-8B6A-0BD371EE75CB}" type="parTrans" cxnId="{2A934289-BDDF-412D-8545-CF1023543508}">
      <dgm:prSet/>
      <dgm:spPr/>
      <dgm:t>
        <a:bodyPr/>
        <a:lstStyle/>
        <a:p>
          <a:endParaRPr lang="zh-CN" altLang="en-US"/>
        </a:p>
      </dgm:t>
    </dgm:pt>
    <dgm:pt modelId="{B097E2B8-0623-498C-93F6-E012290D3B1A}" type="sibTrans" cxnId="{2A934289-BDDF-412D-8545-CF1023543508}">
      <dgm:prSet/>
      <dgm:spPr/>
      <dgm:t>
        <a:bodyPr/>
        <a:lstStyle/>
        <a:p>
          <a:endParaRPr lang="zh-CN" altLang="en-US"/>
        </a:p>
      </dgm:t>
    </dgm:pt>
    <dgm:pt modelId="{EBB707CE-4438-4CA4-8FB2-22792EC8D6C3}">
      <dgm:prSet phldrT="[文本]"/>
      <dgm:spPr/>
      <dgm:t>
        <a:bodyPr/>
        <a:lstStyle/>
        <a:p>
          <a:r>
            <a:rPr lang="zh-CN" altLang="en-US" dirty="0" smtClean="0">
              <a:effectLst>
                <a:outerShdw blurRad="38100" dist="38100" dir="2700000" algn="tl">
                  <a:srgbClr val="000000">
                    <a:alpha val="43137"/>
                  </a:srgbClr>
                </a:outerShdw>
              </a:effectLst>
              <a:latin typeface="微软雅黑" pitchFamily="34" charset="-122"/>
              <a:ea typeface="微软雅黑" pitchFamily="34" charset="-122"/>
            </a:rPr>
            <a:t>三、不同采购主体的招标采购方式与途径</a:t>
          </a:r>
          <a:endParaRPr lang="zh-CN" altLang="en-US" b="1" dirty="0">
            <a:latin typeface="微软雅黑" pitchFamily="34" charset="-122"/>
            <a:ea typeface="微软雅黑" pitchFamily="34" charset="-122"/>
          </a:endParaRPr>
        </a:p>
      </dgm:t>
    </dgm:pt>
    <dgm:pt modelId="{0EFF7D1E-D665-4629-8A16-0908A880CAD6}" type="parTrans" cxnId="{8696FF6E-D691-4DFA-A9BB-FC884E06C624}">
      <dgm:prSet/>
      <dgm:spPr/>
      <dgm:t>
        <a:bodyPr/>
        <a:lstStyle/>
        <a:p>
          <a:endParaRPr lang="zh-CN" altLang="en-US"/>
        </a:p>
      </dgm:t>
    </dgm:pt>
    <dgm:pt modelId="{F1EAEC53-78F5-4008-B86E-53005AD36DED}" type="sibTrans" cxnId="{8696FF6E-D691-4DFA-A9BB-FC884E06C624}">
      <dgm:prSet/>
      <dgm:spPr/>
      <dgm:t>
        <a:bodyPr/>
        <a:lstStyle/>
        <a:p>
          <a:endParaRPr lang="zh-CN" altLang="en-US"/>
        </a:p>
      </dgm:t>
    </dgm:pt>
    <dgm:pt modelId="{872DCA39-213B-4C08-9D05-21608DB03AF8}">
      <dgm:prSet phldrT="[文本]"/>
      <dgm:spPr/>
      <dgm:t>
        <a:bodyPr/>
        <a:lstStyle/>
        <a:p>
          <a:r>
            <a:rPr lang="zh-CN" altLang="en-US" dirty="0" smtClean="0">
              <a:effectLst>
                <a:outerShdw blurRad="38100" dist="38100" dir="2700000" algn="tl">
                  <a:srgbClr val="000000">
                    <a:alpha val="43137"/>
                  </a:srgbClr>
                </a:outerShdw>
              </a:effectLst>
              <a:latin typeface="微软雅黑" pitchFamily="34" charset="-122"/>
              <a:ea typeface="微软雅黑" pitchFamily="34" charset="-122"/>
            </a:rPr>
            <a:t>四、工程招标最新文件解读</a:t>
          </a:r>
          <a:endParaRPr lang="zh-CN" altLang="en-US" b="1" dirty="0">
            <a:latin typeface="微软雅黑" pitchFamily="34" charset="-122"/>
            <a:ea typeface="微软雅黑" pitchFamily="34" charset="-122"/>
          </a:endParaRPr>
        </a:p>
      </dgm:t>
    </dgm:pt>
    <dgm:pt modelId="{A3FB4D0A-F6DA-449F-B8EC-F0A2C9B6FD35}" type="parTrans" cxnId="{88CE2C74-411E-43E0-8CF6-CCDB0B7E0DE8}">
      <dgm:prSet/>
      <dgm:spPr/>
      <dgm:t>
        <a:bodyPr/>
        <a:lstStyle/>
        <a:p>
          <a:endParaRPr lang="zh-CN" altLang="en-US"/>
        </a:p>
      </dgm:t>
    </dgm:pt>
    <dgm:pt modelId="{59D1E086-6F38-4808-9C5A-8FFC30FBCF97}" type="sibTrans" cxnId="{88CE2C74-411E-43E0-8CF6-CCDB0B7E0DE8}">
      <dgm:prSet/>
      <dgm:spPr/>
      <dgm:t>
        <a:bodyPr/>
        <a:lstStyle/>
        <a:p>
          <a:endParaRPr lang="zh-CN" altLang="en-US"/>
        </a:p>
      </dgm:t>
    </dgm:pt>
    <dgm:pt modelId="{78A61055-B4A8-4348-B202-3F5B842124EF}">
      <dgm:prSet phldrT="[文本]"/>
      <dgm:spPr/>
      <dgm:t>
        <a:bodyPr/>
        <a:lstStyle/>
        <a:p>
          <a:r>
            <a:rPr lang="zh-CN" altLang="en-US" dirty="0" smtClean="0">
              <a:effectLst>
                <a:outerShdw blurRad="38100" dist="38100" dir="2700000" algn="tl">
                  <a:srgbClr val="000000">
                    <a:alpha val="43137"/>
                  </a:srgbClr>
                </a:outerShdw>
              </a:effectLst>
              <a:latin typeface="微软雅黑" pitchFamily="34" charset="-122"/>
              <a:ea typeface="微软雅黑" pitchFamily="34" charset="-122"/>
            </a:rPr>
            <a:t>五、政府采购最新文件解读</a:t>
          </a:r>
          <a:endParaRPr lang="zh-CN" altLang="en-US" b="1" dirty="0">
            <a:latin typeface="微软雅黑" pitchFamily="34" charset="-122"/>
            <a:ea typeface="微软雅黑" pitchFamily="34" charset="-122"/>
          </a:endParaRPr>
        </a:p>
      </dgm:t>
    </dgm:pt>
    <dgm:pt modelId="{F89CC557-10D3-4470-BE66-93974289CA0E}" type="parTrans" cxnId="{F275C546-95A8-4B1C-9CAB-4B4FF4363F8A}">
      <dgm:prSet/>
      <dgm:spPr/>
      <dgm:t>
        <a:bodyPr/>
        <a:lstStyle/>
        <a:p>
          <a:endParaRPr lang="zh-CN" altLang="en-US"/>
        </a:p>
      </dgm:t>
    </dgm:pt>
    <dgm:pt modelId="{AAA4B85E-E170-4854-AE19-B4DCD99CC22A}" type="sibTrans" cxnId="{F275C546-95A8-4B1C-9CAB-4B4FF4363F8A}">
      <dgm:prSet/>
      <dgm:spPr/>
      <dgm:t>
        <a:bodyPr/>
        <a:lstStyle/>
        <a:p>
          <a:endParaRPr lang="zh-CN" altLang="en-US"/>
        </a:p>
      </dgm:t>
    </dgm:pt>
    <dgm:pt modelId="{22D971E1-DFEE-4AEF-B693-34AC6CEFA0DA}">
      <dgm:prSet phldrT="[文本]"/>
      <dgm:spPr/>
      <dgm:t>
        <a:bodyPr/>
        <a:lstStyle/>
        <a:p>
          <a:r>
            <a:rPr lang="zh-CN" altLang="en-US" dirty="0" smtClean="0">
              <a:effectLst>
                <a:outerShdw blurRad="38100" dist="38100" dir="2700000" algn="tl">
                  <a:srgbClr val="000000">
                    <a:alpha val="43137"/>
                  </a:srgbClr>
                </a:outerShdw>
              </a:effectLst>
              <a:latin typeface="微软雅黑" pitchFamily="34" charset="-122"/>
              <a:ea typeface="微软雅黑" pitchFamily="34" charset="-122"/>
            </a:rPr>
            <a:t>六、招标采购过程的注意点</a:t>
          </a:r>
          <a:endParaRPr lang="zh-CN" altLang="en-US" b="1" dirty="0">
            <a:latin typeface="微软雅黑" pitchFamily="34" charset="-122"/>
            <a:ea typeface="微软雅黑" pitchFamily="34" charset="-122"/>
          </a:endParaRPr>
        </a:p>
      </dgm:t>
    </dgm:pt>
    <dgm:pt modelId="{FF64F1D6-C467-43E4-B00A-F5970B206B1B}" type="parTrans" cxnId="{A0E3779B-F4F2-48E7-9763-46FE1CD3276F}">
      <dgm:prSet/>
      <dgm:spPr/>
      <dgm:t>
        <a:bodyPr/>
        <a:lstStyle/>
        <a:p>
          <a:endParaRPr lang="zh-CN" altLang="en-US"/>
        </a:p>
      </dgm:t>
    </dgm:pt>
    <dgm:pt modelId="{568DBA09-576E-45AE-B46B-8D3DE466BF33}" type="sibTrans" cxnId="{A0E3779B-F4F2-48E7-9763-46FE1CD3276F}">
      <dgm:prSet/>
      <dgm:spPr/>
      <dgm:t>
        <a:bodyPr/>
        <a:lstStyle/>
        <a:p>
          <a:endParaRPr lang="zh-CN" altLang="en-US"/>
        </a:p>
      </dgm:t>
    </dgm:pt>
    <dgm:pt modelId="{1215C9EC-D086-4A7C-8C67-6825AB0E7B28}">
      <dgm:prSet phldrT="[文本]"/>
      <dgm:spPr/>
      <dgm:t>
        <a:bodyPr/>
        <a:lstStyle/>
        <a:p>
          <a:r>
            <a:rPr lang="zh-CN" altLang="en-US" b="1" dirty="0" smtClean="0">
              <a:latin typeface="微软雅黑" pitchFamily="34" charset="-122"/>
              <a:ea typeface="微软雅黑" pitchFamily="34" charset="-122"/>
            </a:rPr>
            <a:t>一、</a:t>
          </a:r>
          <a:r>
            <a:rPr lang="zh-CN" altLang="en-US" dirty="0" smtClean="0">
              <a:ea typeface="微软雅黑" pitchFamily="34" charset="-122"/>
            </a:rPr>
            <a:t>工程招标与 政府采购的法律体系</a:t>
          </a:r>
          <a:endParaRPr lang="zh-CN" altLang="en-US" b="1" dirty="0">
            <a:latin typeface="微软雅黑" pitchFamily="34" charset="-122"/>
            <a:ea typeface="微软雅黑" pitchFamily="34" charset="-122"/>
          </a:endParaRPr>
        </a:p>
      </dgm:t>
    </dgm:pt>
    <dgm:pt modelId="{7458F3FF-47D8-46AC-AE68-835835B0DEA3}" type="parTrans" cxnId="{CB0D3790-D245-4F2F-A77A-1188536FC668}">
      <dgm:prSet/>
      <dgm:spPr/>
      <dgm:t>
        <a:bodyPr/>
        <a:lstStyle/>
        <a:p>
          <a:endParaRPr lang="zh-CN" altLang="en-US"/>
        </a:p>
      </dgm:t>
    </dgm:pt>
    <dgm:pt modelId="{8E90A72A-F6BD-49F8-B2B6-C37F0F8DB1C9}" type="sibTrans" cxnId="{CB0D3790-D245-4F2F-A77A-1188536FC668}">
      <dgm:prSet/>
      <dgm:spPr/>
      <dgm:t>
        <a:bodyPr/>
        <a:lstStyle/>
        <a:p>
          <a:endParaRPr lang="zh-CN" altLang="en-US"/>
        </a:p>
      </dgm:t>
    </dgm:pt>
    <dgm:pt modelId="{B3EE4AFA-48AC-43A9-83EA-E3A981688C89}">
      <dgm:prSet phldrT="[文本]"/>
      <dgm:spPr/>
      <dgm:t>
        <a:bodyPr/>
        <a:lstStyle/>
        <a:p>
          <a:r>
            <a:rPr lang="zh-CN" altLang="en-US" b="1" dirty="0" smtClean="0">
              <a:latin typeface="微软雅黑" pitchFamily="34" charset="-122"/>
              <a:ea typeface="微软雅黑" pitchFamily="34" charset="-122"/>
            </a:rPr>
            <a:t>厘清几个基本概念</a:t>
          </a:r>
          <a:endParaRPr lang="zh-CN" altLang="en-US" b="1" dirty="0">
            <a:latin typeface="微软雅黑" pitchFamily="34" charset="-122"/>
            <a:ea typeface="微软雅黑" pitchFamily="34" charset="-122"/>
          </a:endParaRPr>
        </a:p>
      </dgm:t>
    </dgm:pt>
    <dgm:pt modelId="{6EB34BAC-1D31-42EC-9DA9-D3703E5C9CB0}" type="parTrans" cxnId="{0784FBA8-ED46-431B-B509-F685780AEB52}">
      <dgm:prSet/>
      <dgm:spPr/>
    </dgm:pt>
    <dgm:pt modelId="{A55B121B-48E6-4C1D-BE63-155B3F6C5C31}" type="sibTrans" cxnId="{0784FBA8-ED46-431B-B509-F685780AEB52}">
      <dgm:prSet/>
      <dgm:spPr/>
    </dgm:pt>
    <dgm:pt modelId="{78D76942-3F2D-4929-A63A-6C894A4E617F}" type="pres">
      <dgm:prSet presAssocID="{F51C2E11-5F13-4459-BC9D-44FD6707B100}" presName="linear" presStyleCnt="0">
        <dgm:presLayoutVars>
          <dgm:dir/>
          <dgm:animLvl val="lvl"/>
          <dgm:resizeHandles val="exact"/>
        </dgm:presLayoutVars>
      </dgm:prSet>
      <dgm:spPr/>
      <dgm:t>
        <a:bodyPr/>
        <a:lstStyle/>
        <a:p>
          <a:endParaRPr lang="zh-CN" altLang="en-US"/>
        </a:p>
      </dgm:t>
    </dgm:pt>
    <dgm:pt modelId="{E4439904-63A8-4ED4-9574-6A67D5879498}" type="pres">
      <dgm:prSet presAssocID="{B3EE4AFA-48AC-43A9-83EA-E3A981688C89}" presName="parentLin" presStyleCnt="0"/>
      <dgm:spPr/>
    </dgm:pt>
    <dgm:pt modelId="{EA38B68B-6C46-4F1D-AACE-A4EE9DDCDD1C}" type="pres">
      <dgm:prSet presAssocID="{B3EE4AFA-48AC-43A9-83EA-E3A981688C89}" presName="parentLeftMargin" presStyleLbl="node1" presStyleIdx="0" presStyleCnt="7"/>
      <dgm:spPr/>
      <dgm:t>
        <a:bodyPr/>
        <a:lstStyle/>
        <a:p>
          <a:endParaRPr lang="zh-CN" altLang="en-US"/>
        </a:p>
      </dgm:t>
    </dgm:pt>
    <dgm:pt modelId="{94AA6C93-BFCE-4706-A0BA-557F27BFD4CB}" type="pres">
      <dgm:prSet presAssocID="{B3EE4AFA-48AC-43A9-83EA-E3A981688C89}" presName="parentText" presStyleLbl="node1" presStyleIdx="0" presStyleCnt="7">
        <dgm:presLayoutVars>
          <dgm:chMax val="0"/>
          <dgm:bulletEnabled val="1"/>
        </dgm:presLayoutVars>
      </dgm:prSet>
      <dgm:spPr/>
      <dgm:t>
        <a:bodyPr/>
        <a:lstStyle/>
        <a:p>
          <a:endParaRPr lang="zh-CN" altLang="en-US"/>
        </a:p>
      </dgm:t>
    </dgm:pt>
    <dgm:pt modelId="{39F3BE6E-215F-4E5C-BAF9-86EAE44E7CDD}" type="pres">
      <dgm:prSet presAssocID="{B3EE4AFA-48AC-43A9-83EA-E3A981688C89}" presName="negativeSpace" presStyleCnt="0"/>
      <dgm:spPr/>
    </dgm:pt>
    <dgm:pt modelId="{2EB66B72-C805-43D0-B4AC-533E60AB339A}" type="pres">
      <dgm:prSet presAssocID="{B3EE4AFA-48AC-43A9-83EA-E3A981688C89}" presName="childText" presStyleLbl="conFgAcc1" presStyleIdx="0" presStyleCnt="7">
        <dgm:presLayoutVars>
          <dgm:bulletEnabled val="1"/>
        </dgm:presLayoutVars>
      </dgm:prSet>
      <dgm:spPr/>
    </dgm:pt>
    <dgm:pt modelId="{339D4FD2-D7B3-4DDD-805E-5D23BD38C4E7}" type="pres">
      <dgm:prSet presAssocID="{A55B121B-48E6-4C1D-BE63-155B3F6C5C31}" presName="spaceBetweenRectangles" presStyleCnt="0"/>
      <dgm:spPr/>
    </dgm:pt>
    <dgm:pt modelId="{D1D0CA85-9CC0-4388-8B26-7F7B5087D128}" type="pres">
      <dgm:prSet presAssocID="{1215C9EC-D086-4A7C-8C67-6825AB0E7B28}" presName="parentLin" presStyleCnt="0"/>
      <dgm:spPr/>
    </dgm:pt>
    <dgm:pt modelId="{325C3D00-F06C-4AFD-B113-C996CEB509FB}" type="pres">
      <dgm:prSet presAssocID="{1215C9EC-D086-4A7C-8C67-6825AB0E7B28}" presName="parentLeftMargin" presStyleLbl="node1" presStyleIdx="0" presStyleCnt="7"/>
      <dgm:spPr/>
      <dgm:t>
        <a:bodyPr/>
        <a:lstStyle/>
        <a:p>
          <a:endParaRPr lang="zh-CN" altLang="en-US"/>
        </a:p>
      </dgm:t>
    </dgm:pt>
    <dgm:pt modelId="{004E73A6-B1FA-48EB-BCD4-3C525DDE6C3A}" type="pres">
      <dgm:prSet presAssocID="{1215C9EC-D086-4A7C-8C67-6825AB0E7B28}" presName="parentText" presStyleLbl="node1" presStyleIdx="1" presStyleCnt="7">
        <dgm:presLayoutVars>
          <dgm:chMax val="0"/>
          <dgm:bulletEnabled val="1"/>
        </dgm:presLayoutVars>
      </dgm:prSet>
      <dgm:spPr/>
      <dgm:t>
        <a:bodyPr/>
        <a:lstStyle/>
        <a:p>
          <a:endParaRPr lang="zh-CN" altLang="en-US"/>
        </a:p>
      </dgm:t>
    </dgm:pt>
    <dgm:pt modelId="{5303E421-9C43-43AD-9A01-441542EF0DFD}" type="pres">
      <dgm:prSet presAssocID="{1215C9EC-D086-4A7C-8C67-6825AB0E7B28}" presName="negativeSpace" presStyleCnt="0"/>
      <dgm:spPr/>
    </dgm:pt>
    <dgm:pt modelId="{0982CB72-5BE8-435C-972C-4F538546CD89}" type="pres">
      <dgm:prSet presAssocID="{1215C9EC-D086-4A7C-8C67-6825AB0E7B28}" presName="childText" presStyleLbl="conFgAcc1" presStyleIdx="1" presStyleCnt="7">
        <dgm:presLayoutVars>
          <dgm:bulletEnabled val="1"/>
        </dgm:presLayoutVars>
      </dgm:prSet>
      <dgm:spPr/>
    </dgm:pt>
    <dgm:pt modelId="{AC6401C2-5D9C-47E9-A898-BFA8F800229D}" type="pres">
      <dgm:prSet presAssocID="{8E90A72A-F6BD-49F8-B2B6-C37F0F8DB1C9}" presName="spaceBetweenRectangles" presStyleCnt="0"/>
      <dgm:spPr/>
    </dgm:pt>
    <dgm:pt modelId="{441FB0D9-7E14-4648-B872-B3712171A810}" type="pres">
      <dgm:prSet presAssocID="{B7372D8D-FDA3-460D-9D23-3C71690065C2}" presName="parentLin" presStyleCnt="0"/>
      <dgm:spPr/>
    </dgm:pt>
    <dgm:pt modelId="{1F1BA075-53F5-4A59-9CCE-0762664E3C2F}" type="pres">
      <dgm:prSet presAssocID="{B7372D8D-FDA3-460D-9D23-3C71690065C2}" presName="parentLeftMargin" presStyleLbl="node1" presStyleIdx="1" presStyleCnt="7"/>
      <dgm:spPr/>
      <dgm:t>
        <a:bodyPr/>
        <a:lstStyle/>
        <a:p>
          <a:endParaRPr lang="zh-CN" altLang="en-US"/>
        </a:p>
      </dgm:t>
    </dgm:pt>
    <dgm:pt modelId="{1B186B58-2F89-4CC2-BFEC-2F2E31F3260C}" type="pres">
      <dgm:prSet presAssocID="{B7372D8D-FDA3-460D-9D23-3C71690065C2}" presName="parentText" presStyleLbl="node1" presStyleIdx="2" presStyleCnt="7" custLinFactNeighborX="10711" custLinFactNeighborY="7102">
        <dgm:presLayoutVars>
          <dgm:chMax val="0"/>
          <dgm:bulletEnabled val="1"/>
        </dgm:presLayoutVars>
      </dgm:prSet>
      <dgm:spPr/>
      <dgm:t>
        <a:bodyPr/>
        <a:lstStyle/>
        <a:p>
          <a:endParaRPr lang="zh-CN" altLang="en-US"/>
        </a:p>
      </dgm:t>
    </dgm:pt>
    <dgm:pt modelId="{D9B6A7A5-4B66-4A7B-B387-DFA7F9D1D1CC}" type="pres">
      <dgm:prSet presAssocID="{B7372D8D-FDA3-460D-9D23-3C71690065C2}" presName="negativeSpace" presStyleCnt="0"/>
      <dgm:spPr/>
    </dgm:pt>
    <dgm:pt modelId="{B975FFDA-E750-4314-8019-81C00D4CC31C}" type="pres">
      <dgm:prSet presAssocID="{B7372D8D-FDA3-460D-9D23-3C71690065C2}" presName="childText" presStyleLbl="conFgAcc1" presStyleIdx="2" presStyleCnt="7" custLinFactNeighborY="-24776">
        <dgm:presLayoutVars>
          <dgm:bulletEnabled val="1"/>
        </dgm:presLayoutVars>
      </dgm:prSet>
      <dgm:spPr/>
    </dgm:pt>
    <dgm:pt modelId="{E0C201BC-0D56-4F78-99B3-57CB832181FB}" type="pres">
      <dgm:prSet presAssocID="{B097E2B8-0623-498C-93F6-E012290D3B1A}" presName="spaceBetweenRectangles" presStyleCnt="0"/>
      <dgm:spPr/>
    </dgm:pt>
    <dgm:pt modelId="{C47D9EAB-F53C-47E5-B9F9-7953C04CDBAE}" type="pres">
      <dgm:prSet presAssocID="{EBB707CE-4438-4CA4-8FB2-22792EC8D6C3}" presName="parentLin" presStyleCnt="0"/>
      <dgm:spPr/>
    </dgm:pt>
    <dgm:pt modelId="{4986C4A9-4266-4A6D-A144-79013A4D4474}" type="pres">
      <dgm:prSet presAssocID="{EBB707CE-4438-4CA4-8FB2-22792EC8D6C3}" presName="parentLeftMargin" presStyleLbl="node1" presStyleIdx="2" presStyleCnt="7"/>
      <dgm:spPr/>
      <dgm:t>
        <a:bodyPr/>
        <a:lstStyle/>
        <a:p>
          <a:endParaRPr lang="zh-CN" altLang="en-US"/>
        </a:p>
      </dgm:t>
    </dgm:pt>
    <dgm:pt modelId="{2C8E3983-AD40-4783-93D3-447E7664291E}" type="pres">
      <dgm:prSet presAssocID="{EBB707CE-4438-4CA4-8FB2-22792EC8D6C3}" presName="parentText" presStyleLbl="node1" presStyleIdx="3" presStyleCnt="7">
        <dgm:presLayoutVars>
          <dgm:chMax val="0"/>
          <dgm:bulletEnabled val="1"/>
        </dgm:presLayoutVars>
      </dgm:prSet>
      <dgm:spPr/>
      <dgm:t>
        <a:bodyPr/>
        <a:lstStyle/>
        <a:p>
          <a:endParaRPr lang="zh-CN" altLang="en-US"/>
        </a:p>
      </dgm:t>
    </dgm:pt>
    <dgm:pt modelId="{22BF0F3C-ABB4-43D2-B16D-AF1D572524FD}" type="pres">
      <dgm:prSet presAssocID="{EBB707CE-4438-4CA4-8FB2-22792EC8D6C3}" presName="negativeSpace" presStyleCnt="0"/>
      <dgm:spPr/>
    </dgm:pt>
    <dgm:pt modelId="{E676DA6D-0BCA-403C-807E-0E392055BF85}" type="pres">
      <dgm:prSet presAssocID="{EBB707CE-4438-4CA4-8FB2-22792EC8D6C3}" presName="childText" presStyleLbl="conFgAcc1" presStyleIdx="3" presStyleCnt="7">
        <dgm:presLayoutVars>
          <dgm:bulletEnabled val="1"/>
        </dgm:presLayoutVars>
      </dgm:prSet>
      <dgm:spPr/>
    </dgm:pt>
    <dgm:pt modelId="{B5A647A8-2F07-4939-B7F6-D5A3410C38EF}" type="pres">
      <dgm:prSet presAssocID="{F1EAEC53-78F5-4008-B86E-53005AD36DED}" presName="spaceBetweenRectangles" presStyleCnt="0"/>
      <dgm:spPr/>
    </dgm:pt>
    <dgm:pt modelId="{90632495-3A2C-438C-90A1-BDA7E6AD5778}" type="pres">
      <dgm:prSet presAssocID="{872DCA39-213B-4C08-9D05-21608DB03AF8}" presName="parentLin" presStyleCnt="0"/>
      <dgm:spPr/>
    </dgm:pt>
    <dgm:pt modelId="{364D408A-0EF5-402E-834D-AAC8C2C759C4}" type="pres">
      <dgm:prSet presAssocID="{872DCA39-213B-4C08-9D05-21608DB03AF8}" presName="parentLeftMargin" presStyleLbl="node1" presStyleIdx="3" presStyleCnt="7"/>
      <dgm:spPr/>
      <dgm:t>
        <a:bodyPr/>
        <a:lstStyle/>
        <a:p>
          <a:endParaRPr lang="zh-CN" altLang="en-US"/>
        </a:p>
      </dgm:t>
    </dgm:pt>
    <dgm:pt modelId="{C76D90FD-EEFC-450A-A161-5D671FE6A2B7}" type="pres">
      <dgm:prSet presAssocID="{872DCA39-213B-4C08-9D05-21608DB03AF8}" presName="parentText" presStyleLbl="node1" presStyleIdx="4" presStyleCnt="7">
        <dgm:presLayoutVars>
          <dgm:chMax val="0"/>
          <dgm:bulletEnabled val="1"/>
        </dgm:presLayoutVars>
      </dgm:prSet>
      <dgm:spPr/>
      <dgm:t>
        <a:bodyPr/>
        <a:lstStyle/>
        <a:p>
          <a:endParaRPr lang="zh-CN" altLang="en-US"/>
        </a:p>
      </dgm:t>
    </dgm:pt>
    <dgm:pt modelId="{D7F54983-91B4-46AA-B417-AE8744C7AEEE}" type="pres">
      <dgm:prSet presAssocID="{872DCA39-213B-4C08-9D05-21608DB03AF8}" presName="negativeSpace" presStyleCnt="0"/>
      <dgm:spPr/>
    </dgm:pt>
    <dgm:pt modelId="{C608D9FD-E5A2-409E-B232-904E6752B500}" type="pres">
      <dgm:prSet presAssocID="{872DCA39-213B-4C08-9D05-21608DB03AF8}" presName="childText" presStyleLbl="conFgAcc1" presStyleIdx="4" presStyleCnt="7">
        <dgm:presLayoutVars>
          <dgm:bulletEnabled val="1"/>
        </dgm:presLayoutVars>
      </dgm:prSet>
      <dgm:spPr/>
    </dgm:pt>
    <dgm:pt modelId="{C2DDCE80-B796-449F-B2FA-5C0557C3B0F2}" type="pres">
      <dgm:prSet presAssocID="{59D1E086-6F38-4808-9C5A-8FFC30FBCF97}" presName="spaceBetweenRectangles" presStyleCnt="0"/>
      <dgm:spPr/>
    </dgm:pt>
    <dgm:pt modelId="{BDC0A9F6-60EB-4A00-9F77-544467007C47}" type="pres">
      <dgm:prSet presAssocID="{78A61055-B4A8-4348-B202-3F5B842124EF}" presName="parentLin" presStyleCnt="0"/>
      <dgm:spPr/>
    </dgm:pt>
    <dgm:pt modelId="{8A357895-6CCE-4D1C-9C41-8E389A01E1B1}" type="pres">
      <dgm:prSet presAssocID="{78A61055-B4A8-4348-B202-3F5B842124EF}" presName="parentLeftMargin" presStyleLbl="node1" presStyleIdx="4" presStyleCnt="7"/>
      <dgm:spPr/>
      <dgm:t>
        <a:bodyPr/>
        <a:lstStyle/>
        <a:p>
          <a:endParaRPr lang="zh-CN" altLang="en-US"/>
        </a:p>
      </dgm:t>
    </dgm:pt>
    <dgm:pt modelId="{8FBF36DC-0506-4E87-A48F-84A804EB2934}" type="pres">
      <dgm:prSet presAssocID="{78A61055-B4A8-4348-B202-3F5B842124EF}" presName="parentText" presStyleLbl="node1" presStyleIdx="5" presStyleCnt="7">
        <dgm:presLayoutVars>
          <dgm:chMax val="0"/>
          <dgm:bulletEnabled val="1"/>
        </dgm:presLayoutVars>
      </dgm:prSet>
      <dgm:spPr/>
      <dgm:t>
        <a:bodyPr/>
        <a:lstStyle/>
        <a:p>
          <a:endParaRPr lang="zh-CN" altLang="en-US"/>
        </a:p>
      </dgm:t>
    </dgm:pt>
    <dgm:pt modelId="{4E9A0D7A-1F98-4112-8B7C-C08F4BDC1A6C}" type="pres">
      <dgm:prSet presAssocID="{78A61055-B4A8-4348-B202-3F5B842124EF}" presName="negativeSpace" presStyleCnt="0"/>
      <dgm:spPr/>
    </dgm:pt>
    <dgm:pt modelId="{57649B3F-C97B-41FB-AC1D-A27FA6C5CEED}" type="pres">
      <dgm:prSet presAssocID="{78A61055-B4A8-4348-B202-3F5B842124EF}" presName="childText" presStyleLbl="conFgAcc1" presStyleIdx="5" presStyleCnt="7">
        <dgm:presLayoutVars>
          <dgm:bulletEnabled val="1"/>
        </dgm:presLayoutVars>
      </dgm:prSet>
      <dgm:spPr/>
    </dgm:pt>
    <dgm:pt modelId="{A4ED700F-C289-44A4-B1FF-FD447BE1EAC8}" type="pres">
      <dgm:prSet presAssocID="{AAA4B85E-E170-4854-AE19-B4DCD99CC22A}" presName="spaceBetweenRectangles" presStyleCnt="0"/>
      <dgm:spPr/>
    </dgm:pt>
    <dgm:pt modelId="{0422C041-378C-401A-9B0D-719297BB428C}" type="pres">
      <dgm:prSet presAssocID="{22D971E1-DFEE-4AEF-B693-34AC6CEFA0DA}" presName="parentLin" presStyleCnt="0"/>
      <dgm:spPr/>
    </dgm:pt>
    <dgm:pt modelId="{B457E7F7-80FF-43FA-B8CC-AAC59D5DB790}" type="pres">
      <dgm:prSet presAssocID="{22D971E1-DFEE-4AEF-B693-34AC6CEFA0DA}" presName="parentLeftMargin" presStyleLbl="node1" presStyleIdx="5" presStyleCnt="7"/>
      <dgm:spPr/>
      <dgm:t>
        <a:bodyPr/>
        <a:lstStyle/>
        <a:p>
          <a:endParaRPr lang="zh-CN" altLang="en-US"/>
        </a:p>
      </dgm:t>
    </dgm:pt>
    <dgm:pt modelId="{7A988CFC-0F53-4643-84A9-BBA63BD5DDE2}" type="pres">
      <dgm:prSet presAssocID="{22D971E1-DFEE-4AEF-B693-34AC6CEFA0DA}" presName="parentText" presStyleLbl="node1" presStyleIdx="6" presStyleCnt="7">
        <dgm:presLayoutVars>
          <dgm:chMax val="0"/>
          <dgm:bulletEnabled val="1"/>
        </dgm:presLayoutVars>
      </dgm:prSet>
      <dgm:spPr/>
      <dgm:t>
        <a:bodyPr/>
        <a:lstStyle/>
        <a:p>
          <a:endParaRPr lang="zh-CN" altLang="en-US"/>
        </a:p>
      </dgm:t>
    </dgm:pt>
    <dgm:pt modelId="{B3960488-5953-4A93-8925-EA870678A5C5}" type="pres">
      <dgm:prSet presAssocID="{22D971E1-DFEE-4AEF-B693-34AC6CEFA0DA}" presName="negativeSpace" presStyleCnt="0"/>
      <dgm:spPr/>
    </dgm:pt>
    <dgm:pt modelId="{95F87072-69C4-4099-B64C-683142999FB2}" type="pres">
      <dgm:prSet presAssocID="{22D971E1-DFEE-4AEF-B693-34AC6CEFA0DA}" presName="childText" presStyleLbl="conFgAcc1" presStyleIdx="6" presStyleCnt="7">
        <dgm:presLayoutVars>
          <dgm:bulletEnabled val="1"/>
        </dgm:presLayoutVars>
      </dgm:prSet>
      <dgm:spPr/>
    </dgm:pt>
  </dgm:ptLst>
  <dgm:cxnLst>
    <dgm:cxn modelId="{0784FBA8-ED46-431B-B509-F685780AEB52}" srcId="{F51C2E11-5F13-4459-BC9D-44FD6707B100}" destId="{B3EE4AFA-48AC-43A9-83EA-E3A981688C89}" srcOrd="0" destOrd="0" parTransId="{6EB34BAC-1D31-42EC-9DA9-D3703E5C9CB0}" sibTransId="{A55B121B-48E6-4C1D-BE63-155B3F6C5C31}"/>
    <dgm:cxn modelId="{A9E36597-28CB-45B1-A8B3-22BAD641F394}" type="presOf" srcId="{EBB707CE-4438-4CA4-8FB2-22792EC8D6C3}" destId="{4986C4A9-4266-4A6D-A144-79013A4D4474}" srcOrd="0" destOrd="0" presId="urn:microsoft.com/office/officeart/2005/8/layout/list1"/>
    <dgm:cxn modelId="{A2DA86D7-D6BC-4E52-8B98-5F09DF3956E6}" type="presOf" srcId="{EBB707CE-4438-4CA4-8FB2-22792EC8D6C3}" destId="{2C8E3983-AD40-4783-93D3-447E7664291E}" srcOrd="1" destOrd="0" presId="urn:microsoft.com/office/officeart/2005/8/layout/list1"/>
    <dgm:cxn modelId="{88CE2C74-411E-43E0-8CF6-CCDB0B7E0DE8}" srcId="{F51C2E11-5F13-4459-BC9D-44FD6707B100}" destId="{872DCA39-213B-4C08-9D05-21608DB03AF8}" srcOrd="4" destOrd="0" parTransId="{A3FB4D0A-F6DA-449F-B8EC-F0A2C9B6FD35}" sibTransId="{59D1E086-6F38-4808-9C5A-8FFC30FBCF97}"/>
    <dgm:cxn modelId="{6406BAF3-E4CF-4336-B9E7-129747D4BAC6}" type="presOf" srcId="{F51C2E11-5F13-4459-BC9D-44FD6707B100}" destId="{78D76942-3F2D-4929-A63A-6C894A4E617F}" srcOrd="0" destOrd="0" presId="urn:microsoft.com/office/officeart/2005/8/layout/list1"/>
    <dgm:cxn modelId="{391819F6-229D-4381-B7E9-D030219F7DA5}" type="presOf" srcId="{22D971E1-DFEE-4AEF-B693-34AC6CEFA0DA}" destId="{7A988CFC-0F53-4643-84A9-BBA63BD5DDE2}" srcOrd="1" destOrd="0" presId="urn:microsoft.com/office/officeart/2005/8/layout/list1"/>
    <dgm:cxn modelId="{D60827A4-06FE-4322-9B63-440BA81FFACB}" type="presOf" srcId="{78A61055-B4A8-4348-B202-3F5B842124EF}" destId="{8FBF36DC-0506-4E87-A48F-84A804EB2934}" srcOrd="1" destOrd="0" presId="urn:microsoft.com/office/officeart/2005/8/layout/list1"/>
    <dgm:cxn modelId="{2A934289-BDDF-412D-8545-CF1023543508}" srcId="{F51C2E11-5F13-4459-BC9D-44FD6707B100}" destId="{B7372D8D-FDA3-460D-9D23-3C71690065C2}" srcOrd="2" destOrd="0" parTransId="{D888DFF7-EF5F-4DA5-8B6A-0BD371EE75CB}" sibTransId="{B097E2B8-0623-498C-93F6-E012290D3B1A}"/>
    <dgm:cxn modelId="{2E519424-C7D2-4518-AFDF-DDF367AE6DBA}" type="presOf" srcId="{B3EE4AFA-48AC-43A9-83EA-E3A981688C89}" destId="{94AA6C93-BFCE-4706-A0BA-557F27BFD4CB}" srcOrd="1" destOrd="0" presId="urn:microsoft.com/office/officeart/2005/8/layout/list1"/>
    <dgm:cxn modelId="{A8EE371B-9637-47C9-B05D-65C734181DFC}" type="presOf" srcId="{872DCA39-213B-4C08-9D05-21608DB03AF8}" destId="{364D408A-0EF5-402E-834D-AAC8C2C759C4}" srcOrd="0" destOrd="0" presId="urn:microsoft.com/office/officeart/2005/8/layout/list1"/>
    <dgm:cxn modelId="{A96E71B2-10D3-4653-982D-4E1F98890B21}" type="presOf" srcId="{22D971E1-DFEE-4AEF-B693-34AC6CEFA0DA}" destId="{B457E7F7-80FF-43FA-B8CC-AAC59D5DB790}" srcOrd="0" destOrd="0" presId="urn:microsoft.com/office/officeart/2005/8/layout/list1"/>
    <dgm:cxn modelId="{3E0955A8-3A7E-496D-BF59-703C294F6A52}" type="presOf" srcId="{1215C9EC-D086-4A7C-8C67-6825AB0E7B28}" destId="{325C3D00-F06C-4AFD-B113-C996CEB509FB}" srcOrd="0" destOrd="0" presId="urn:microsoft.com/office/officeart/2005/8/layout/list1"/>
    <dgm:cxn modelId="{4BC0B027-E12D-4103-B887-658190EB3A28}" type="presOf" srcId="{B3EE4AFA-48AC-43A9-83EA-E3A981688C89}" destId="{EA38B68B-6C46-4F1D-AACE-A4EE9DDCDD1C}" srcOrd="0" destOrd="0" presId="urn:microsoft.com/office/officeart/2005/8/layout/list1"/>
    <dgm:cxn modelId="{28C568B1-600B-412C-A42D-F4DEC7E6253E}" type="presOf" srcId="{B7372D8D-FDA3-460D-9D23-3C71690065C2}" destId="{1B186B58-2F89-4CC2-BFEC-2F2E31F3260C}" srcOrd="1" destOrd="0" presId="urn:microsoft.com/office/officeart/2005/8/layout/list1"/>
    <dgm:cxn modelId="{2ED950B1-4855-4951-8379-D976909631CE}" type="presOf" srcId="{78A61055-B4A8-4348-B202-3F5B842124EF}" destId="{8A357895-6CCE-4D1C-9C41-8E389A01E1B1}" srcOrd="0" destOrd="0" presId="urn:microsoft.com/office/officeart/2005/8/layout/list1"/>
    <dgm:cxn modelId="{5F3ED018-7226-4DD2-A7A0-5091D552D107}" type="presOf" srcId="{1215C9EC-D086-4A7C-8C67-6825AB0E7B28}" destId="{004E73A6-B1FA-48EB-BCD4-3C525DDE6C3A}" srcOrd="1" destOrd="0" presId="urn:microsoft.com/office/officeart/2005/8/layout/list1"/>
    <dgm:cxn modelId="{CB0D3790-D245-4F2F-A77A-1188536FC668}" srcId="{F51C2E11-5F13-4459-BC9D-44FD6707B100}" destId="{1215C9EC-D086-4A7C-8C67-6825AB0E7B28}" srcOrd="1" destOrd="0" parTransId="{7458F3FF-47D8-46AC-AE68-835835B0DEA3}" sibTransId="{8E90A72A-F6BD-49F8-B2B6-C37F0F8DB1C9}"/>
    <dgm:cxn modelId="{8696FF6E-D691-4DFA-A9BB-FC884E06C624}" srcId="{F51C2E11-5F13-4459-BC9D-44FD6707B100}" destId="{EBB707CE-4438-4CA4-8FB2-22792EC8D6C3}" srcOrd="3" destOrd="0" parTransId="{0EFF7D1E-D665-4629-8A16-0908A880CAD6}" sibTransId="{F1EAEC53-78F5-4008-B86E-53005AD36DED}"/>
    <dgm:cxn modelId="{F275C546-95A8-4B1C-9CAB-4B4FF4363F8A}" srcId="{F51C2E11-5F13-4459-BC9D-44FD6707B100}" destId="{78A61055-B4A8-4348-B202-3F5B842124EF}" srcOrd="5" destOrd="0" parTransId="{F89CC557-10D3-4470-BE66-93974289CA0E}" sibTransId="{AAA4B85E-E170-4854-AE19-B4DCD99CC22A}"/>
    <dgm:cxn modelId="{AF665AE7-ABF4-4781-8822-C02AA0AB7AAA}" type="presOf" srcId="{872DCA39-213B-4C08-9D05-21608DB03AF8}" destId="{C76D90FD-EEFC-450A-A161-5D671FE6A2B7}" srcOrd="1" destOrd="0" presId="urn:microsoft.com/office/officeart/2005/8/layout/list1"/>
    <dgm:cxn modelId="{B2BDCE3C-4576-4064-BA53-920050E0FDE5}" type="presOf" srcId="{B7372D8D-FDA3-460D-9D23-3C71690065C2}" destId="{1F1BA075-53F5-4A59-9CCE-0762664E3C2F}" srcOrd="0" destOrd="0" presId="urn:microsoft.com/office/officeart/2005/8/layout/list1"/>
    <dgm:cxn modelId="{A0E3779B-F4F2-48E7-9763-46FE1CD3276F}" srcId="{F51C2E11-5F13-4459-BC9D-44FD6707B100}" destId="{22D971E1-DFEE-4AEF-B693-34AC6CEFA0DA}" srcOrd="6" destOrd="0" parTransId="{FF64F1D6-C467-43E4-B00A-F5970B206B1B}" sibTransId="{568DBA09-576E-45AE-B46B-8D3DE466BF33}"/>
    <dgm:cxn modelId="{166CAE31-F443-4367-A813-8E4BA98C3716}" type="presParOf" srcId="{78D76942-3F2D-4929-A63A-6C894A4E617F}" destId="{E4439904-63A8-4ED4-9574-6A67D5879498}" srcOrd="0" destOrd="0" presId="urn:microsoft.com/office/officeart/2005/8/layout/list1"/>
    <dgm:cxn modelId="{659D9852-5DFF-4E03-87A9-B8B0953CE306}" type="presParOf" srcId="{E4439904-63A8-4ED4-9574-6A67D5879498}" destId="{EA38B68B-6C46-4F1D-AACE-A4EE9DDCDD1C}" srcOrd="0" destOrd="0" presId="urn:microsoft.com/office/officeart/2005/8/layout/list1"/>
    <dgm:cxn modelId="{914DFB1E-1401-496F-8E69-8ADB06C16638}" type="presParOf" srcId="{E4439904-63A8-4ED4-9574-6A67D5879498}" destId="{94AA6C93-BFCE-4706-A0BA-557F27BFD4CB}" srcOrd="1" destOrd="0" presId="urn:microsoft.com/office/officeart/2005/8/layout/list1"/>
    <dgm:cxn modelId="{A9B349EF-C1FE-479C-A83C-2E536EFEEB3A}" type="presParOf" srcId="{78D76942-3F2D-4929-A63A-6C894A4E617F}" destId="{39F3BE6E-215F-4E5C-BAF9-86EAE44E7CDD}" srcOrd="1" destOrd="0" presId="urn:microsoft.com/office/officeart/2005/8/layout/list1"/>
    <dgm:cxn modelId="{84EBC9D3-B6A0-47F4-A9E3-85C3C83183CD}" type="presParOf" srcId="{78D76942-3F2D-4929-A63A-6C894A4E617F}" destId="{2EB66B72-C805-43D0-B4AC-533E60AB339A}" srcOrd="2" destOrd="0" presId="urn:microsoft.com/office/officeart/2005/8/layout/list1"/>
    <dgm:cxn modelId="{C01A7767-5275-40CC-BF2E-4DCCC2C8D38F}" type="presParOf" srcId="{78D76942-3F2D-4929-A63A-6C894A4E617F}" destId="{339D4FD2-D7B3-4DDD-805E-5D23BD38C4E7}" srcOrd="3" destOrd="0" presId="urn:microsoft.com/office/officeart/2005/8/layout/list1"/>
    <dgm:cxn modelId="{F616A779-DC1F-4A58-8396-4F1E6EE37134}" type="presParOf" srcId="{78D76942-3F2D-4929-A63A-6C894A4E617F}" destId="{D1D0CA85-9CC0-4388-8B26-7F7B5087D128}" srcOrd="4" destOrd="0" presId="urn:microsoft.com/office/officeart/2005/8/layout/list1"/>
    <dgm:cxn modelId="{4613B277-7E4D-4C39-83C9-9BA86F0543A9}" type="presParOf" srcId="{D1D0CA85-9CC0-4388-8B26-7F7B5087D128}" destId="{325C3D00-F06C-4AFD-B113-C996CEB509FB}" srcOrd="0" destOrd="0" presId="urn:microsoft.com/office/officeart/2005/8/layout/list1"/>
    <dgm:cxn modelId="{60F0377C-2FE6-4211-BA1E-DA6472B59FF3}" type="presParOf" srcId="{D1D0CA85-9CC0-4388-8B26-7F7B5087D128}" destId="{004E73A6-B1FA-48EB-BCD4-3C525DDE6C3A}" srcOrd="1" destOrd="0" presId="urn:microsoft.com/office/officeart/2005/8/layout/list1"/>
    <dgm:cxn modelId="{068FCF45-CD95-4B48-A91B-C5C39D3F1675}" type="presParOf" srcId="{78D76942-3F2D-4929-A63A-6C894A4E617F}" destId="{5303E421-9C43-43AD-9A01-441542EF0DFD}" srcOrd="5" destOrd="0" presId="urn:microsoft.com/office/officeart/2005/8/layout/list1"/>
    <dgm:cxn modelId="{7E068B3A-0B5D-455A-96D3-C5251646D2F3}" type="presParOf" srcId="{78D76942-3F2D-4929-A63A-6C894A4E617F}" destId="{0982CB72-5BE8-435C-972C-4F538546CD89}" srcOrd="6" destOrd="0" presId="urn:microsoft.com/office/officeart/2005/8/layout/list1"/>
    <dgm:cxn modelId="{53F41BC1-692A-4DBD-8A35-B1306ECC9794}" type="presParOf" srcId="{78D76942-3F2D-4929-A63A-6C894A4E617F}" destId="{AC6401C2-5D9C-47E9-A898-BFA8F800229D}" srcOrd="7" destOrd="0" presId="urn:microsoft.com/office/officeart/2005/8/layout/list1"/>
    <dgm:cxn modelId="{2D2F3084-AF97-4841-A95D-CAC0F9AEF63F}" type="presParOf" srcId="{78D76942-3F2D-4929-A63A-6C894A4E617F}" destId="{441FB0D9-7E14-4648-B872-B3712171A810}" srcOrd="8" destOrd="0" presId="urn:microsoft.com/office/officeart/2005/8/layout/list1"/>
    <dgm:cxn modelId="{BC8AE835-4746-4E8A-88EB-F99917DF7E00}" type="presParOf" srcId="{441FB0D9-7E14-4648-B872-B3712171A810}" destId="{1F1BA075-53F5-4A59-9CCE-0762664E3C2F}" srcOrd="0" destOrd="0" presId="urn:microsoft.com/office/officeart/2005/8/layout/list1"/>
    <dgm:cxn modelId="{8CC90006-2997-461D-8C77-BBD72286499F}" type="presParOf" srcId="{441FB0D9-7E14-4648-B872-B3712171A810}" destId="{1B186B58-2F89-4CC2-BFEC-2F2E31F3260C}" srcOrd="1" destOrd="0" presId="urn:microsoft.com/office/officeart/2005/8/layout/list1"/>
    <dgm:cxn modelId="{6A71E4C9-06CC-4154-AAAD-ECEBA1739377}" type="presParOf" srcId="{78D76942-3F2D-4929-A63A-6C894A4E617F}" destId="{D9B6A7A5-4B66-4A7B-B387-DFA7F9D1D1CC}" srcOrd="9" destOrd="0" presId="urn:microsoft.com/office/officeart/2005/8/layout/list1"/>
    <dgm:cxn modelId="{EFD71266-743E-4B52-B817-4B7E89F9A8B4}" type="presParOf" srcId="{78D76942-3F2D-4929-A63A-6C894A4E617F}" destId="{B975FFDA-E750-4314-8019-81C00D4CC31C}" srcOrd="10" destOrd="0" presId="urn:microsoft.com/office/officeart/2005/8/layout/list1"/>
    <dgm:cxn modelId="{34614B64-CBA0-45E6-837E-88D4054B8920}" type="presParOf" srcId="{78D76942-3F2D-4929-A63A-6C894A4E617F}" destId="{E0C201BC-0D56-4F78-99B3-57CB832181FB}" srcOrd="11" destOrd="0" presId="urn:microsoft.com/office/officeart/2005/8/layout/list1"/>
    <dgm:cxn modelId="{6D3B33A0-067C-4B31-8952-8985D8EB5DA2}" type="presParOf" srcId="{78D76942-3F2D-4929-A63A-6C894A4E617F}" destId="{C47D9EAB-F53C-47E5-B9F9-7953C04CDBAE}" srcOrd="12" destOrd="0" presId="urn:microsoft.com/office/officeart/2005/8/layout/list1"/>
    <dgm:cxn modelId="{E7DC2BE3-578A-4276-8D03-5E4C45A0F622}" type="presParOf" srcId="{C47D9EAB-F53C-47E5-B9F9-7953C04CDBAE}" destId="{4986C4A9-4266-4A6D-A144-79013A4D4474}" srcOrd="0" destOrd="0" presId="urn:microsoft.com/office/officeart/2005/8/layout/list1"/>
    <dgm:cxn modelId="{0D8FBA23-B65C-459C-94F4-76E9F7E4820B}" type="presParOf" srcId="{C47D9EAB-F53C-47E5-B9F9-7953C04CDBAE}" destId="{2C8E3983-AD40-4783-93D3-447E7664291E}" srcOrd="1" destOrd="0" presId="urn:microsoft.com/office/officeart/2005/8/layout/list1"/>
    <dgm:cxn modelId="{5CDFA903-3F7D-42DF-8625-8067D5781225}" type="presParOf" srcId="{78D76942-3F2D-4929-A63A-6C894A4E617F}" destId="{22BF0F3C-ABB4-43D2-B16D-AF1D572524FD}" srcOrd="13" destOrd="0" presId="urn:microsoft.com/office/officeart/2005/8/layout/list1"/>
    <dgm:cxn modelId="{EFB6A79E-EDA1-469B-82E8-3D1CB3A101D6}" type="presParOf" srcId="{78D76942-3F2D-4929-A63A-6C894A4E617F}" destId="{E676DA6D-0BCA-403C-807E-0E392055BF85}" srcOrd="14" destOrd="0" presId="urn:microsoft.com/office/officeart/2005/8/layout/list1"/>
    <dgm:cxn modelId="{6B82DF11-F05B-4FF9-B993-32AB4809F3D3}" type="presParOf" srcId="{78D76942-3F2D-4929-A63A-6C894A4E617F}" destId="{B5A647A8-2F07-4939-B7F6-D5A3410C38EF}" srcOrd="15" destOrd="0" presId="urn:microsoft.com/office/officeart/2005/8/layout/list1"/>
    <dgm:cxn modelId="{E8FE1E55-5D76-465E-893D-9245145DFB1B}" type="presParOf" srcId="{78D76942-3F2D-4929-A63A-6C894A4E617F}" destId="{90632495-3A2C-438C-90A1-BDA7E6AD5778}" srcOrd="16" destOrd="0" presId="urn:microsoft.com/office/officeart/2005/8/layout/list1"/>
    <dgm:cxn modelId="{0D0297F6-870C-4DC1-B61B-D9113CE01B82}" type="presParOf" srcId="{90632495-3A2C-438C-90A1-BDA7E6AD5778}" destId="{364D408A-0EF5-402E-834D-AAC8C2C759C4}" srcOrd="0" destOrd="0" presId="urn:microsoft.com/office/officeart/2005/8/layout/list1"/>
    <dgm:cxn modelId="{9780C7E2-5DBD-40BE-B9DE-9B44BBFAB41E}" type="presParOf" srcId="{90632495-3A2C-438C-90A1-BDA7E6AD5778}" destId="{C76D90FD-EEFC-450A-A161-5D671FE6A2B7}" srcOrd="1" destOrd="0" presId="urn:microsoft.com/office/officeart/2005/8/layout/list1"/>
    <dgm:cxn modelId="{5C8A734A-41F8-4C43-8171-F7A0F9994219}" type="presParOf" srcId="{78D76942-3F2D-4929-A63A-6C894A4E617F}" destId="{D7F54983-91B4-46AA-B417-AE8744C7AEEE}" srcOrd="17" destOrd="0" presId="urn:microsoft.com/office/officeart/2005/8/layout/list1"/>
    <dgm:cxn modelId="{CD608474-8D0E-48E6-B04C-A7B01DAFC4EC}" type="presParOf" srcId="{78D76942-3F2D-4929-A63A-6C894A4E617F}" destId="{C608D9FD-E5A2-409E-B232-904E6752B500}" srcOrd="18" destOrd="0" presId="urn:microsoft.com/office/officeart/2005/8/layout/list1"/>
    <dgm:cxn modelId="{DC1D5645-619A-4CC6-9350-9B8CEEDAAC6F}" type="presParOf" srcId="{78D76942-3F2D-4929-A63A-6C894A4E617F}" destId="{C2DDCE80-B796-449F-B2FA-5C0557C3B0F2}" srcOrd="19" destOrd="0" presId="urn:microsoft.com/office/officeart/2005/8/layout/list1"/>
    <dgm:cxn modelId="{956A7368-97FD-4496-AEFC-6DCE3CE800ED}" type="presParOf" srcId="{78D76942-3F2D-4929-A63A-6C894A4E617F}" destId="{BDC0A9F6-60EB-4A00-9F77-544467007C47}" srcOrd="20" destOrd="0" presId="urn:microsoft.com/office/officeart/2005/8/layout/list1"/>
    <dgm:cxn modelId="{227BE2A4-4B76-4967-88E8-3DF1A4CE9B41}" type="presParOf" srcId="{BDC0A9F6-60EB-4A00-9F77-544467007C47}" destId="{8A357895-6CCE-4D1C-9C41-8E389A01E1B1}" srcOrd="0" destOrd="0" presId="urn:microsoft.com/office/officeart/2005/8/layout/list1"/>
    <dgm:cxn modelId="{36E4EC79-A9D2-43D1-BFD2-F3A847B7875C}" type="presParOf" srcId="{BDC0A9F6-60EB-4A00-9F77-544467007C47}" destId="{8FBF36DC-0506-4E87-A48F-84A804EB2934}" srcOrd="1" destOrd="0" presId="urn:microsoft.com/office/officeart/2005/8/layout/list1"/>
    <dgm:cxn modelId="{E5526F2C-054B-4A76-9C12-E6BAAAAB9608}" type="presParOf" srcId="{78D76942-3F2D-4929-A63A-6C894A4E617F}" destId="{4E9A0D7A-1F98-4112-8B7C-C08F4BDC1A6C}" srcOrd="21" destOrd="0" presId="urn:microsoft.com/office/officeart/2005/8/layout/list1"/>
    <dgm:cxn modelId="{3C54A4C3-03BC-40B6-B1C5-50514A37A63B}" type="presParOf" srcId="{78D76942-3F2D-4929-A63A-6C894A4E617F}" destId="{57649B3F-C97B-41FB-AC1D-A27FA6C5CEED}" srcOrd="22" destOrd="0" presId="urn:microsoft.com/office/officeart/2005/8/layout/list1"/>
    <dgm:cxn modelId="{D60976A1-F201-42BD-AAE6-9C26111400F6}" type="presParOf" srcId="{78D76942-3F2D-4929-A63A-6C894A4E617F}" destId="{A4ED700F-C289-44A4-B1FF-FD447BE1EAC8}" srcOrd="23" destOrd="0" presId="urn:microsoft.com/office/officeart/2005/8/layout/list1"/>
    <dgm:cxn modelId="{750A5013-1FDA-4C87-8D52-EE9C0117213D}" type="presParOf" srcId="{78D76942-3F2D-4929-A63A-6C894A4E617F}" destId="{0422C041-378C-401A-9B0D-719297BB428C}" srcOrd="24" destOrd="0" presId="urn:microsoft.com/office/officeart/2005/8/layout/list1"/>
    <dgm:cxn modelId="{F855E274-B1F4-46BD-A633-C061A8386C3B}" type="presParOf" srcId="{0422C041-378C-401A-9B0D-719297BB428C}" destId="{B457E7F7-80FF-43FA-B8CC-AAC59D5DB790}" srcOrd="0" destOrd="0" presId="urn:microsoft.com/office/officeart/2005/8/layout/list1"/>
    <dgm:cxn modelId="{A78C447B-CB64-40FA-8195-D93239706A19}" type="presParOf" srcId="{0422C041-378C-401A-9B0D-719297BB428C}" destId="{7A988CFC-0F53-4643-84A9-BBA63BD5DDE2}" srcOrd="1" destOrd="0" presId="urn:microsoft.com/office/officeart/2005/8/layout/list1"/>
    <dgm:cxn modelId="{0DA982F2-6383-427D-B7AC-2ADA260B8C7A}" type="presParOf" srcId="{78D76942-3F2D-4929-A63A-6C894A4E617F}" destId="{B3960488-5953-4A93-8925-EA870678A5C5}" srcOrd="25" destOrd="0" presId="urn:microsoft.com/office/officeart/2005/8/layout/list1"/>
    <dgm:cxn modelId="{642EB336-42EF-498D-8258-753E9CAF3442}" type="presParOf" srcId="{78D76942-3F2D-4929-A63A-6C894A4E617F}" destId="{95F87072-69C4-4099-B64C-683142999FB2}" srcOrd="26" destOrd="0" presId="urn:microsoft.com/office/officeart/2005/8/layout/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EB66B72-C805-43D0-B4AC-533E60AB339A}">
      <dsp:nvSpPr>
        <dsp:cNvPr id="0" name=""/>
        <dsp:cNvSpPr/>
      </dsp:nvSpPr>
      <dsp:spPr>
        <a:xfrm>
          <a:off x="0" y="253799"/>
          <a:ext cx="9864000" cy="352800"/>
        </a:xfrm>
        <a:prstGeom prst="rect">
          <a:avLst/>
        </a:prstGeom>
        <a:solidFill>
          <a:schemeClr val="lt2">
            <a:alpha val="90000"/>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4AA6C93-BFCE-4706-A0BA-557F27BFD4CB}">
      <dsp:nvSpPr>
        <dsp:cNvPr id="0" name=""/>
        <dsp:cNvSpPr/>
      </dsp:nvSpPr>
      <dsp:spPr>
        <a:xfrm>
          <a:off x="493200" y="47159"/>
          <a:ext cx="6904800" cy="413280"/>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0985" tIns="0" rIns="260985" bIns="0" numCol="1" spcCol="1270" anchor="ctr" anchorCtr="0">
          <a:noAutofit/>
        </a:bodyPr>
        <a:lstStyle/>
        <a:p>
          <a:pPr lvl="0" algn="l" defTabSz="622300">
            <a:lnSpc>
              <a:spcPct val="90000"/>
            </a:lnSpc>
            <a:spcBef>
              <a:spcPct val="0"/>
            </a:spcBef>
            <a:spcAft>
              <a:spcPct val="35000"/>
            </a:spcAft>
          </a:pPr>
          <a:r>
            <a:rPr lang="zh-CN" altLang="en-US" sz="1400" b="1" kern="1200" dirty="0" smtClean="0">
              <a:latin typeface="微软雅黑" pitchFamily="34" charset="-122"/>
              <a:ea typeface="微软雅黑" pitchFamily="34" charset="-122"/>
            </a:rPr>
            <a:t>厘清几个基本概念</a:t>
          </a:r>
          <a:endParaRPr lang="zh-CN" altLang="en-US" sz="1400" b="1" kern="1200" dirty="0">
            <a:latin typeface="微软雅黑" pitchFamily="34" charset="-122"/>
            <a:ea typeface="微软雅黑" pitchFamily="34" charset="-122"/>
          </a:endParaRPr>
        </a:p>
      </dsp:txBody>
      <dsp:txXfrm>
        <a:off x="493200" y="47159"/>
        <a:ext cx="6904800" cy="413280"/>
      </dsp:txXfrm>
    </dsp:sp>
    <dsp:sp modelId="{0982CB72-5BE8-435C-972C-4F538546CD89}">
      <dsp:nvSpPr>
        <dsp:cNvPr id="0" name=""/>
        <dsp:cNvSpPr/>
      </dsp:nvSpPr>
      <dsp:spPr>
        <a:xfrm>
          <a:off x="0" y="888840"/>
          <a:ext cx="9864000" cy="352800"/>
        </a:xfrm>
        <a:prstGeom prst="rect">
          <a:avLst/>
        </a:prstGeom>
        <a:solidFill>
          <a:schemeClr val="lt2">
            <a:alpha val="90000"/>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04E73A6-B1FA-48EB-BCD4-3C525DDE6C3A}">
      <dsp:nvSpPr>
        <dsp:cNvPr id="0" name=""/>
        <dsp:cNvSpPr/>
      </dsp:nvSpPr>
      <dsp:spPr>
        <a:xfrm>
          <a:off x="493200" y="682199"/>
          <a:ext cx="6904800" cy="413280"/>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0985" tIns="0" rIns="260985" bIns="0" numCol="1" spcCol="1270" anchor="ctr" anchorCtr="0">
          <a:noAutofit/>
        </a:bodyPr>
        <a:lstStyle/>
        <a:p>
          <a:pPr lvl="0" algn="l" defTabSz="622300">
            <a:lnSpc>
              <a:spcPct val="90000"/>
            </a:lnSpc>
            <a:spcBef>
              <a:spcPct val="0"/>
            </a:spcBef>
            <a:spcAft>
              <a:spcPct val="35000"/>
            </a:spcAft>
          </a:pPr>
          <a:r>
            <a:rPr lang="zh-CN" altLang="en-US" sz="1400" b="1" kern="1200" dirty="0" smtClean="0">
              <a:latin typeface="微软雅黑" pitchFamily="34" charset="-122"/>
              <a:ea typeface="微软雅黑" pitchFamily="34" charset="-122"/>
            </a:rPr>
            <a:t>一、</a:t>
          </a:r>
          <a:r>
            <a:rPr lang="zh-CN" altLang="en-US" sz="1400" kern="1200" dirty="0" smtClean="0">
              <a:ea typeface="微软雅黑" pitchFamily="34" charset="-122"/>
            </a:rPr>
            <a:t>工程招标与 政府采购的法律体系</a:t>
          </a:r>
          <a:endParaRPr lang="zh-CN" altLang="en-US" sz="1400" b="1" kern="1200" dirty="0">
            <a:latin typeface="微软雅黑" pitchFamily="34" charset="-122"/>
            <a:ea typeface="微软雅黑" pitchFamily="34" charset="-122"/>
          </a:endParaRPr>
        </a:p>
      </dsp:txBody>
      <dsp:txXfrm>
        <a:off x="493200" y="682199"/>
        <a:ext cx="6904800" cy="413280"/>
      </dsp:txXfrm>
    </dsp:sp>
    <dsp:sp modelId="{B975FFDA-E750-4314-8019-81C00D4CC31C}">
      <dsp:nvSpPr>
        <dsp:cNvPr id="0" name=""/>
        <dsp:cNvSpPr/>
      </dsp:nvSpPr>
      <dsp:spPr>
        <a:xfrm>
          <a:off x="0" y="1505149"/>
          <a:ext cx="9864000" cy="352800"/>
        </a:xfrm>
        <a:prstGeom prst="rect">
          <a:avLst/>
        </a:prstGeom>
        <a:solidFill>
          <a:schemeClr val="lt2">
            <a:alpha val="90000"/>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B186B58-2F89-4CC2-BFEC-2F2E31F3260C}">
      <dsp:nvSpPr>
        <dsp:cNvPr id="0" name=""/>
        <dsp:cNvSpPr/>
      </dsp:nvSpPr>
      <dsp:spPr>
        <a:xfrm>
          <a:off x="546026" y="1346591"/>
          <a:ext cx="6904800" cy="413280"/>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0985" tIns="0" rIns="260985" bIns="0" numCol="1" spcCol="1270" anchor="ctr" anchorCtr="0">
          <a:noAutofit/>
        </a:bodyPr>
        <a:lstStyle/>
        <a:p>
          <a:pPr lvl="0" algn="l" defTabSz="622300">
            <a:lnSpc>
              <a:spcPct val="90000"/>
            </a:lnSpc>
            <a:spcBef>
              <a:spcPct val="0"/>
            </a:spcBef>
            <a:spcAft>
              <a:spcPct val="35000"/>
            </a:spcAft>
          </a:pPr>
          <a:r>
            <a:rPr lang="zh-CN" altLang="en-US" sz="1400" kern="1200" dirty="0" smtClean="0">
              <a:latin typeface="微软雅黑" panose="020B0503020204020204" pitchFamily="34" charset="-122"/>
              <a:ea typeface="微软雅黑" panose="020B0503020204020204" pitchFamily="34" charset="-122"/>
            </a:rPr>
            <a:t>二、工程招标与政府采购的区别联系</a:t>
          </a:r>
          <a:endParaRPr lang="zh-CN" altLang="en-US" sz="1400" b="1" kern="1200" dirty="0">
            <a:latin typeface="微软雅黑" pitchFamily="34" charset="-122"/>
            <a:ea typeface="微软雅黑" pitchFamily="34" charset="-122"/>
          </a:endParaRPr>
        </a:p>
      </dsp:txBody>
      <dsp:txXfrm>
        <a:off x="546026" y="1346591"/>
        <a:ext cx="6904800" cy="413280"/>
      </dsp:txXfrm>
    </dsp:sp>
    <dsp:sp modelId="{E676DA6D-0BCA-403C-807E-0E392055BF85}">
      <dsp:nvSpPr>
        <dsp:cNvPr id="0" name=""/>
        <dsp:cNvSpPr/>
      </dsp:nvSpPr>
      <dsp:spPr>
        <a:xfrm>
          <a:off x="0" y="2158920"/>
          <a:ext cx="9864000" cy="352800"/>
        </a:xfrm>
        <a:prstGeom prst="rect">
          <a:avLst/>
        </a:prstGeom>
        <a:solidFill>
          <a:schemeClr val="lt2">
            <a:alpha val="90000"/>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C8E3983-AD40-4783-93D3-447E7664291E}">
      <dsp:nvSpPr>
        <dsp:cNvPr id="0" name=""/>
        <dsp:cNvSpPr/>
      </dsp:nvSpPr>
      <dsp:spPr>
        <a:xfrm>
          <a:off x="493200" y="1952280"/>
          <a:ext cx="6904800" cy="413280"/>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0985" tIns="0" rIns="260985" bIns="0" numCol="1" spcCol="1270" anchor="ctr" anchorCtr="0">
          <a:noAutofit/>
        </a:bodyPr>
        <a:lstStyle/>
        <a:p>
          <a:pPr lvl="0" algn="l" defTabSz="622300">
            <a:lnSpc>
              <a:spcPct val="90000"/>
            </a:lnSpc>
            <a:spcBef>
              <a:spcPct val="0"/>
            </a:spcBef>
            <a:spcAft>
              <a:spcPct val="35000"/>
            </a:spcAft>
          </a:pPr>
          <a:r>
            <a:rPr lang="zh-CN" altLang="en-US" sz="1400" kern="1200" dirty="0" smtClean="0">
              <a:effectLst>
                <a:outerShdw blurRad="38100" dist="38100" dir="2700000" algn="tl">
                  <a:srgbClr val="000000">
                    <a:alpha val="43137"/>
                  </a:srgbClr>
                </a:outerShdw>
              </a:effectLst>
              <a:latin typeface="微软雅黑" pitchFamily="34" charset="-122"/>
              <a:ea typeface="微软雅黑" pitchFamily="34" charset="-122"/>
            </a:rPr>
            <a:t>三、不同采购主体的招标采购方式与途径</a:t>
          </a:r>
          <a:endParaRPr lang="zh-CN" altLang="en-US" sz="1400" b="1" kern="1200" dirty="0">
            <a:latin typeface="微软雅黑" pitchFamily="34" charset="-122"/>
            <a:ea typeface="微软雅黑" pitchFamily="34" charset="-122"/>
          </a:endParaRPr>
        </a:p>
      </dsp:txBody>
      <dsp:txXfrm>
        <a:off x="493200" y="1952280"/>
        <a:ext cx="6904800" cy="413280"/>
      </dsp:txXfrm>
    </dsp:sp>
    <dsp:sp modelId="{C608D9FD-E5A2-409E-B232-904E6752B500}">
      <dsp:nvSpPr>
        <dsp:cNvPr id="0" name=""/>
        <dsp:cNvSpPr/>
      </dsp:nvSpPr>
      <dsp:spPr>
        <a:xfrm>
          <a:off x="0" y="2793960"/>
          <a:ext cx="9864000" cy="352800"/>
        </a:xfrm>
        <a:prstGeom prst="rect">
          <a:avLst/>
        </a:prstGeom>
        <a:solidFill>
          <a:schemeClr val="lt2">
            <a:alpha val="90000"/>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76D90FD-EEFC-450A-A161-5D671FE6A2B7}">
      <dsp:nvSpPr>
        <dsp:cNvPr id="0" name=""/>
        <dsp:cNvSpPr/>
      </dsp:nvSpPr>
      <dsp:spPr>
        <a:xfrm>
          <a:off x="493200" y="2587320"/>
          <a:ext cx="6904800" cy="413280"/>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0985" tIns="0" rIns="260985" bIns="0" numCol="1" spcCol="1270" anchor="ctr" anchorCtr="0">
          <a:noAutofit/>
        </a:bodyPr>
        <a:lstStyle/>
        <a:p>
          <a:pPr lvl="0" algn="l" defTabSz="622300">
            <a:lnSpc>
              <a:spcPct val="90000"/>
            </a:lnSpc>
            <a:spcBef>
              <a:spcPct val="0"/>
            </a:spcBef>
            <a:spcAft>
              <a:spcPct val="35000"/>
            </a:spcAft>
          </a:pPr>
          <a:r>
            <a:rPr lang="zh-CN" altLang="en-US" sz="1400" kern="1200" dirty="0" smtClean="0">
              <a:effectLst>
                <a:outerShdw blurRad="38100" dist="38100" dir="2700000" algn="tl">
                  <a:srgbClr val="000000">
                    <a:alpha val="43137"/>
                  </a:srgbClr>
                </a:outerShdw>
              </a:effectLst>
              <a:latin typeface="微软雅黑" pitchFamily="34" charset="-122"/>
              <a:ea typeface="微软雅黑" pitchFamily="34" charset="-122"/>
            </a:rPr>
            <a:t>四、工程招标最新文件解读</a:t>
          </a:r>
          <a:endParaRPr lang="zh-CN" altLang="en-US" sz="1400" b="1" kern="1200" dirty="0">
            <a:latin typeface="微软雅黑" pitchFamily="34" charset="-122"/>
            <a:ea typeface="微软雅黑" pitchFamily="34" charset="-122"/>
          </a:endParaRPr>
        </a:p>
      </dsp:txBody>
      <dsp:txXfrm>
        <a:off x="493200" y="2587320"/>
        <a:ext cx="6904800" cy="413280"/>
      </dsp:txXfrm>
    </dsp:sp>
    <dsp:sp modelId="{57649B3F-C97B-41FB-AC1D-A27FA6C5CEED}">
      <dsp:nvSpPr>
        <dsp:cNvPr id="0" name=""/>
        <dsp:cNvSpPr/>
      </dsp:nvSpPr>
      <dsp:spPr>
        <a:xfrm>
          <a:off x="0" y="3429000"/>
          <a:ext cx="9864000" cy="352800"/>
        </a:xfrm>
        <a:prstGeom prst="rect">
          <a:avLst/>
        </a:prstGeom>
        <a:solidFill>
          <a:schemeClr val="lt2">
            <a:alpha val="90000"/>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FBF36DC-0506-4E87-A48F-84A804EB2934}">
      <dsp:nvSpPr>
        <dsp:cNvPr id="0" name=""/>
        <dsp:cNvSpPr/>
      </dsp:nvSpPr>
      <dsp:spPr>
        <a:xfrm>
          <a:off x="493200" y="3222359"/>
          <a:ext cx="6904800" cy="413280"/>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0985" tIns="0" rIns="260985" bIns="0" numCol="1" spcCol="1270" anchor="ctr" anchorCtr="0">
          <a:noAutofit/>
        </a:bodyPr>
        <a:lstStyle/>
        <a:p>
          <a:pPr lvl="0" algn="l" defTabSz="622300">
            <a:lnSpc>
              <a:spcPct val="90000"/>
            </a:lnSpc>
            <a:spcBef>
              <a:spcPct val="0"/>
            </a:spcBef>
            <a:spcAft>
              <a:spcPct val="35000"/>
            </a:spcAft>
          </a:pPr>
          <a:r>
            <a:rPr lang="zh-CN" altLang="en-US" sz="1400" kern="1200" dirty="0" smtClean="0">
              <a:effectLst>
                <a:outerShdw blurRad="38100" dist="38100" dir="2700000" algn="tl">
                  <a:srgbClr val="000000">
                    <a:alpha val="43137"/>
                  </a:srgbClr>
                </a:outerShdw>
              </a:effectLst>
              <a:latin typeface="微软雅黑" pitchFamily="34" charset="-122"/>
              <a:ea typeface="微软雅黑" pitchFamily="34" charset="-122"/>
            </a:rPr>
            <a:t>五、政府采购最新文件解读</a:t>
          </a:r>
          <a:endParaRPr lang="zh-CN" altLang="en-US" sz="1400" b="1" kern="1200" dirty="0">
            <a:latin typeface="微软雅黑" pitchFamily="34" charset="-122"/>
            <a:ea typeface="微软雅黑" pitchFamily="34" charset="-122"/>
          </a:endParaRPr>
        </a:p>
      </dsp:txBody>
      <dsp:txXfrm>
        <a:off x="493200" y="3222359"/>
        <a:ext cx="6904800" cy="413280"/>
      </dsp:txXfrm>
    </dsp:sp>
    <dsp:sp modelId="{95F87072-69C4-4099-B64C-683142999FB2}">
      <dsp:nvSpPr>
        <dsp:cNvPr id="0" name=""/>
        <dsp:cNvSpPr/>
      </dsp:nvSpPr>
      <dsp:spPr>
        <a:xfrm>
          <a:off x="0" y="4064040"/>
          <a:ext cx="9864000" cy="352800"/>
        </a:xfrm>
        <a:prstGeom prst="rect">
          <a:avLst/>
        </a:prstGeom>
        <a:solidFill>
          <a:schemeClr val="lt2">
            <a:alpha val="90000"/>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A988CFC-0F53-4643-84A9-BBA63BD5DDE2}">
      <dsp:nvSpPr>
        <dsp:cNvPr id="0" name=""/>
        <dsp:cNvSpPr/>
      </dsp:nvSpPr>
      <dsp:spPr>
        <a:xfrm>
          <a:off x="493200" y="3857400"/>
          <a:ext cx="6904800" cy="413280"/>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0985" tIns="0" rIns="260985" bIns="0" numCol="1" spcCol="1270" anchor="ctr" anchorCtr="0">
          <a:noAutofit/>
        </a:bodyPr>
        <a:lstStyle/>
        <a:p>
          <a:pPr lvl="0" algn="l" defTabSz="622300">
            <a:lnSpc>
              <a:spcPct val="90000"/>
            </a:lnSpc>
            <a:spcBef>
              <a:spcPct val="0"/>
            </a:spcBef>
            <a:spcAft>
              <a:spcPct val="35000"/>
            </a:spcAft>
          </a:pPr>
          <a:r>
            <a:rPr lang="zh-CN" altLang="en-US" sz="1400" kern="1200" dirty="0" smtClean="0">
              <a:effectLst>
                <a:outerShdw blurRad="38100" dist="38100" dir="2700000" algn="tl">
                  <a:srgbClr val="000000">
                    <a:alpha val="43137"/>
                  </a:srgbClr>
                </a:outerShdw>
              </a:effectLst>
              <a:latin typeface="微软雅黑" pitchFamily="34" charset="-122"/>
              <a:ea typeface="微软雅黑" pitchFamily="34" charset="-122"/>
            </a:rPr>
            <a:t>六、招标采购过程的注意点</a:t>
          </a:r>
          <a:endParaRPr lang="zh-CN" altLang="en-US" sz="1400" b="1" kern="1200" dirty="0">
            <a:latin typeface="微软雅黑" pitchFamily="34" charset="-122"/>
            <a:ea typeface="微软雅黑" pitchFamily="34" charset="-122"/>
          </a:endParaRPr>
        </a:p>
      </dsp:txBody>
      <dsp:txXfrm>
        <a:off x="493200" y="3857400"/>
        <a:ext cx="6904800" cy="41328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 y="0"/>
            <a:ext cx="2945659" cy="498136"/>
          </a:xfrm>
          <a:prstGeom prst="rect">
            <a:avLst/>
          </a:prstGeom>
        </p:spPr>
        <p:txBody>
          <a:bodyPr vert="horz" lIns="95558" tIns="47779" rIns="95558" bIns="47779" rtlCol="0"/>
          <a:lstStyle>
            <a:lvl1pPr algn="l">
              <a:defRPr sz="1300"/>
            </a:lvl1pPr>
          </a:lstStyle>
          <a:p>
            <a:endParaRPr lang="zh-CN" altLang="en-US"/>
          </a:p>
        </p:txBody>
      </p:sp>
      <p:sp>
        <p:nvSpPr>
          <p:cNvPr id="3" name="日期占位符 2"/>
          <p:cNvSpPr>
            <a:spLocks noGrp="1"/>
          </p:cNvSpPr>
          <p:nvPr>
            <p:ph type="dt" sz="quarter" idx="1"/>
          </p:nvPr>
        </p:nvSpPr>
        <p:spPr>
          <a:xfrm>
            <a:off x="3850444" y="0"/>
            <a:ext cx="2945659" cy="498136"/>
          </a:xfrm>
          <a:prstGeom prst="rect">
            <a:avLst/>
          </a:prstGeom>
        </p:spPr>
        <p:txBody>
          <a:bodyPr vert="horz" lIns="95558" tIns="47779" rIns="95558" bIns="47779" rtlCol="0"/>
          <a:lstStyle>
            <a:lvl1pPr algn="r">
              <a:defRPr sz="1300"/>
            </a:lvl1pPr>
          </a:lstStyle>
          <a:p>
            <a:fld id="{7F7B5E78-2827-4B91-80B5-1EBA2AC5FEBF}" type="datetimeFigureOut">
              <a:rPr lang="zh-CN" altLang="en-US" smtClean="0"/>
              <a:pPr/>
              <a:t>2021/3/29</a:t>
            </a:fld>
            <a:endParaRPr lang="zh-CN" altLang="en-US"/>
          </a:p>
        </p:txBody>
      </p:sp>
      <p:sp>
        <p:nvSpPr>
          <p:cNvPr id="4" name="页脚占位符 3"/>
          <p:cNvSpPr>
            <a:spLocks noGrp="1"/>
          </p:cNvSpPr>
          <p:nvPr>
            <p:ph type="ftr" sz="quarter" idx="2"/>
          </p:nvPr>
        </p:nvSpPr>
        <p:spPr>
          <a:xfrm>
            <a:off x="1" y="9430093"/>
            <a:ext cx="2945659" cy="498135"/>
          </a:xfrm>
          <a:prstGeom prst="rect">
            <a:avLst/>
          </a:prstGeom>
        </p:spPr>
        <p:txBody>
          <a:bodyPr vert="horz" lIns="95558" tIns="47779" rIns="95558" bIns="47779" rtlCol="0" anchor="b"/>
          <a:lstStyle>
            <a:lvl1pPr algn="l">
              <a:defRPr sz="1300"/>
            </a:lvl1pPr>
          </a:lstStyle>
          <a:p>
            <a:endParaRPr lang="zh-CN" altLang="en-US"/>
          </a:p>
        </p:txBody>
      </p:sp>
      <p:sp>
        <p:nvSpPr>
          <p:cNvPr id="5" name="灯片编号占位符 4"/>
          <p:cNvSpPr>
            <a:spLocks noGrp="1"/>
          </p:cNvSpPr>
          <p:nvPr>
            <p:ph type="sldNum" sz="quarter" idx="3"/>
          </p:nvPr>
        </p:nvSpPr>
        <p:spPr>
          <a:xfrm>
            <a:off x="3850444" y="9430093"/>
            <a:ext cx="2945659" cy="498135"/>
          </a:xfrm>
          <a:prstGeom prst="rect">
            <a:avLst/>
          </a:prstGeom>
        </p:spPr>
        <p:txBody>
          <a:bodyPr vert="horz" lIns="95558" tIns="47779" rIns="95558" bIns="47779" rtlCol="0" anchor="b"/>
          <a:lstStyle>
            <a:lvl1pPr algn="r">
              <a:defRPr sz="1300"/>
            </a:lvl1pPr>
          </a:lstStyle>
          <a:p>
            <a:fld id="{BFC740EC-26AD-40BB-A6E4-1257EE6CEDA0}" type="slidenum">
              <a:rPr lang="zh-CN" altLang="en-US" smtClean="0"/>
              <a:pPr/>
              <a:t>‹#›</a:t>
            </a:fld>
            <a:endParaRPr lang="zh-CN" altLang="en-US"/>
          </a:p>
        </p:txBody>
      </p:sp>
    </p:spTree>
    <p:extLst>
      <p:ext uri="{BB962C8B-B14F-4D97-AF65-F5344CB8AC3E}">
        <p14:creationId xmlns:p14="http://schemas.microsoft.com/office/powerpoint/2010/main" xmlns="" val="36193751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 y="0"/>
            <a:ext cx="2945659" cy="498136"/>
          </a:xfrm>
          <a:prstGeom prst="rect">
            <a:avLst/>
          </a:prstGeom>
        </p:spPr>
        <p:txBody>
          <a:bodyPr vert="horz" lIns="95558" tIns="47779" rIns="95558" bIns="47779" rtlCol="0"/>
          <a:lstStyle>
            <a:lvl1pPr algn="l">
              <a:defRPr sz="1300"/>
            </a:lvl1pPr>
          </a:lstStyle>
          <a:p>
            <a:endParaRPr lang="zh-CN" altLang="en-US"/>
          </a:p>
        </p:txBody>
      </p:sp>
      <p:sp>
        <p:nvSpPr>
          <p:cNvPr id="3" name="日期占位符 2"/>
          <p:cNvSpPr>
            <a:spLocks noGrp="1"/>
          </p:cNvSpPr>
          <p:nvPr>
            <p:ph type="dt" idx="1"/>
          </p:nvPr>
        </p:nvSpPr>
        <p:spPr>
          <a:xfrm>
            <a:off x="3850444" y="0"/>
            <a:ext cx="2945659" cy="498136"/>
          </a:xfrm>
          <a:prstGeom prst="rect">
            <a:avLst/>
          </a:prstGeom>
        </p:spPr>
        <p:txBody>
          <a:bodyPr vert="horz" lIns="95558" tIns="47779" rIns="95558" bIns="47779" rtlCol="0"/>
          <a:lstStyle>
            <a:lvl1pPr algn="r">
              <a:defRPr sz="1300"/>
            </a:lvl1pPr>
          </a:lstStyle>
          <a:p>
            <a:fld id="{7CD0697B-6009-4CFA-97FB-52B6BEA340CC}" type="datetimeFigureOut">
              <a:rPr lang="zh-CN" altLang="en-US" smtClean="0"/>
              <a:pPr/>
              <a:t>2021/3/29</a:t>
            </a:fld>
            <a:endParaRPr lang="zh-CN" altLang="en-US"/>
          </a:p>
        </p:txBody>
      </p:sp>
      <p:sp>
        <p:nvSpPr>
          <p:cNvPr id="4" name="幻灯片图像占位符 3"/>
          <p:cNvSpPr>
            <a:spLocks noGrp="1" noRot="1" noChangeAspect="1"/>
          </p:cNvSpPr>
          <p:nvPr>
            <p:ph type="sldImg" idx="2"/>
          </p:nvPr>
        </p:nvSpPr>
        <p:spPr>
          <a:xfrm>
            <a:off x="422275" y="1241425"/>
            <a:ext cx="5954713" cy="3349625"/>
          </a:xfrm>
          <a:prstGeom prst="rect">
            <a:avLst/>
          </a:prstGeom>
          <a:noFill/>
          <a:ln w="12700">
            <a:solidFill>
              <a:prstClr val="black"/>
            </a:solidFill>
          </a:ln>
        </p:spPr>
        <p:txBody>
          <a:bodyPr vert="horz" lIns="95558" tIns="47779" rIns="95558" bIns="47779" rtlCol="0" anchor="ctr"/>
          <a:lstStyle/>
          <a:p>
            <a:endParaRPr lang="zh-CN" altLang="en-US"/>
          </a:p>
        </p:txBody>
      </p:sp>
      <p:sp>
        <p:nvSpPr>
          <p:cNvPr id="5" name="备注占位符 4"/>
          <p:cNvSpPr>
            <a:spLocks noGrp="1"/>
          </p:cNvSpPr>
          <p:nvPr>
            <p:ph type="body" sz="quarter" idx="3"/>
          </p:nvPr>
        </p:nvSpPr>
        <p:spPr>
          <a:xfrm>
            <a:off x="679768" y="4777958"/>
            <a:ext cx="5438140" cy="3909239"/>
          </a:xfrm>
          <a:prstGeom prst="rect">
            <a:avLst/>
          </a:prstGeom>
        </p:spPr>
        <p:txBody>
          <a:bodyPr vert="horz" lIns="95558" tIns="47779" rIns="95558" bIns="47779"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1" y="9430093"/>
            <a:ext cx="2945659" cy="498135"/>
          </a:xfrm>
          <a:prstGeom prst="rect">
            <a:avLst/>
          </a:prstGeom>
        </p:spPr>
        <p:txBody>
          <a:bodyPr vert="horz" lIns="95558" tIns="47779" rIns="95558" bIns="47779" rtlCol="0" anchor="b"/>
          <a:lstStyle>
            <a:lvl1pPr algn="l">
              <a:defRPr sz="1300"/>
            </a:lvl1pPr>
          </a:lstStyle>
          <a:p>
            <a:endParaRPr lang="zh-CN" altLang="en-US"/>
          </a:p>
        </p:txBody>
      </p:sp>
      <p:sp>
        <p:nvSpPr>
          <p:cNvPr id="7" name="灯片编号占位符 6"/>
          <p:cNvSpPr>
            <a:spLocks noGrp="1"/>
          </p:cNvSpPr>
          <p:nvPr>
            <p:ph type="sldNum" sz="quarter" idx="5"/>
          </p:nvPr>
        </p:nvSpPr>
        <p:spPr>
          <a:xfrm>
            <a:off x="3850444" y="9430093"/>
            <a:ext cx="2945659" cy="498135"/>
          </a:xfrm>
          <a:prstGeom prst="rect">
            <a:avLst/>
          </a:prstGeom>
        </p:spPr>
        <p:txBody>
          <a:bodyPr vert="horz" lIns="95558" tIns="47779" rIns="95558" bIns="47779" rtlCol="0" anchor="b"/>
          <a:lstStyle>
            <a:lvl1pPr algn="r">
              <a:defRPr sz="1300"/>
            </a:lvl1pPr>
          </a:lstStyle>
          <a:p>
            <a:fld id="{0892729C-1D73-4870-A7F1-F770D0E53E9E}" type="slidenum">
              <a:rPr lang="zh-CN" altLang="en-US" smtClean="0"/>
              <a:pPr/>
              <a:t>‹#›</a:t>
            </a:fld>
            <a:endParaRPr lang="zh-CN" altLang="en-US"/>
          </a:p>
        </p:txBody>
      </p:sp>
    </p:spTree>
    <p:extLst>
      <p:ext uri="{BB962C8B-B14F-4D97-AF65-F5344CB8AC3E}">
        <p14:creationId xmlns:p14="http://schemas.microsoft.com/office/powerpoint/2010/main" xmlns="" val="5340969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892729C-1D73-4870-A7F1-F770D0E53E9E}"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892729C-1D73-4870-A7F1-F770D0E53E9E}" type="slidenum">
              <a:rPr lang="zh-CN" altLang="en-US" smtClean="0"/>
              <a:pPr/>
              <a:t>15</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892729C-1D73-4870-A7F1-F770D0E53E9E}" type="slidenum">
              <a:rPr lang="zh-CN" altLang="en-US" smtClean="0"/>
              <a:pPr/>
              <a:t>16</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892729C-1D73-4870-A7F1-F770D0E53E9E}" type="slidenum">
              <a:rPr lang="zh-CN" altLang="en-US" smtClean="0"/>
              <a:pPr/>
              <a:t>17</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892729C-1D73-4870-A7F1-F770D0E53E9E}" type="slidenum">
              <a:rPr lang="zh-CN" altLang="en-US" smtClean="0"/>
              <a:pPr/>
              <a:t>18</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892729C-1D73-4870-A7F1-F770D0E53E9E}" type="slidenum">
              <a:rPr lang="zh-CN" altLang="en-US" smtClean="0"/>
              <a:pPr/>
              <a:t>19</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892729C-1D73-4870-A7F1-F770D0E53E9E}" type="slidenum">
              <a:rPr lang="zh-CN" altLang="en-US" smtClean="0"/>
              <a:pPr/>
              <a:t>27</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sz="1200" baseline="0" dirty="0">
              <a:latin typeface="+mn-ea"/>
              <a:ea typeface="+mn-ea"/>
            </a:endParaRPr>
          </a:p>
        </p:txBody>
      </p:sp>
      <p:sp>
        <p:nvSpPr>
          <p:cNvPr id="4" name="灯片编号占位符 3"/>
          <p:cNvSpPr>
            <a:spLocks noGrp="1"/>
          </p:cNvSpPr>
          <p:nvPr>
            <p:ph type="sldNum" sz="quarter" idx="10"/>
          </p:nvPr>
        </p:nvSpPr>
        <p:spPr/>
        <p:txBody>
          <a:bodyPr/>
          <a:lstStyle/>
          <a:p>
            <a:fld id="{0892729C-1D73-4870-A7F1-F770D0E53E9E}" type="slidenum">
              <a:rPr lang="zh-CN" altLang="en-US" smtClean="0"/>
              <a:pPr/>
              <a:t>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sz="1200" baseline="0" dirty="0">
              <a:latin typeface="+mn-ea"/>
              <a:ea typeface="+mn-ea"/>
            </a:endParaRPr>
          </a:p>
        </p:txBody>
      </p:sp>
      <p:sp>
        <p:nvSpPr>
          <p:cNvPr id="4" name="灯片编号占位符 3"/>
          <p:cNvSpPr>
            <a:spLocks noGrp="1"/>
          </p:cNvSpPr>
          <p:nvPr>
            <p:ph type="sldNum" sz="quarter" idx="10"/>
          </p:nvPr>
        </p:nvSpPr>
        <p:spPr/>
        <p:txBody>
          <a:bodyPr/>
          <a:lstStyle/>
          <a:p>
            <a:fld id="{0892729C-1D73-4870-A7F1-F770D0E53E9E}" type="slidenum">
              <a:rPr lang="zh-CN" altLang="en-US" smtClean="0"/>
              <a:pPr/>
              <a:t>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fontScale="40000" lnSpcReduction="20000"/>
          </a:bodyPr>
          <a:lstStyle/>
          <a:p>
            <a:r>
              <a:rPr lang="en-US" altLang="zh-CN" sz="800" dirty="0" smtClean="0">
                <a:latin typeface="+mn-ea"/>
                <a:ea typeface="+mn-ea"/>
              </a:rPr>
              <a:t>《</a:t>
            </a:r>
            <a:r>
              <a:rPr lang="zh-CN" altLang="en-US" sz="800" dirty="0" smtClean="0">
                <a:latin typeface="+mn-ea"/>
                <a:ea typeface="+mn-ea"/>
              </a:rPr>
              <a:t>招标投标法实施条例</a:t>
            </a:r>
            <a:r>
              <a:rPr lang="en-US" altLang="zh-CN" sz="800" dirty="0" smtClean="0">
                <a:latin typeface="+mn-ea"/>
                <a:ea typeface="+mn-ea"/>
              </a:rPr>
              <a:t>》</a:t>
            </a:r>
            <a:r>
              <a:rPr lang="zh-CN" altLang="en-US" sz="800" dirty="0" smtClean="0">
                <a:latin typeface="+mn-ea"/>
                <a:ea typeface="+mn-ea"/>
              </a:rPr>
              <a:t>释义：</a:t>
            </a:r>
            <a:r>
              <a:rPr lang="en-US" altLang="zh-CN" sz="800" dirty="0" smtClean="0">
                <a:latin typeface="+mn-ea"/>
                <a:ea typeface="+mn-ea"/>
              </a:rPr>
              <a:t>1</a:t>
            </a:r>
            <a:r>
              <a:rPr lang="zh-CN" altLang="en-US" sz="800" dirty="0" smtClean="0">
                <a:latin typeface="+mn-ea"/>
                <a:ea typeface="+mn-ea"/>
              </a:rPr>
              <a:t>、建设工程不仅限于构筑物和建筑物。建设工程是指土木工程、建筑工程、线路管道和设备安装工程及装修工程。</a:t>
            </a:r>
            <a:endParaRPr lang="en-US" altLang="zh-CN" sz="800" dirty="0" smtClean="0">
              <a:latin typeface="+mn-ea"/>
              <a:ea typeface="+mn-ea"/>
            </a:endParaRPr>
          </a:p>
          <a:p>
            <a:r>
              <a:rPr lang="en-US" altLang="zh-CN" sz="800" dirty="0" smtClean="0">
                <a:latin typeface="+mn-ea"/>
                <a:ea typeface="+mn-ea"/>
              </a:rPr>
              <a:t>《</a:t>
            </a:r>
            <a:r>
              <a:rPr lang="zh-CN" altLang="en-US" sz="800" dirty="0" smtClean="0">
                <a:latin typeface="+mn-ea"/>
                <a:ea typeface="+mn-ea"/>
              </a:rPr>
              <a:t>政府采购法实施条例</a:t>
            </a:r>
            <a:r>
              <a:rPr lang="en-US" altLang="zh-CN" sz="800" dirty="0" smtClean="0">
                <a:latin typeface="+mn-ea"/>
                <a:ea typeface="+mn-ea"/>
              </a:rPr>
              <a:t>》</a:t>
            </a:r>
            <a:r>
              <a:rPr lang="zh-CN" altLang="en-US" sz="800" dirty="0" smtClean="0">
                <a:latin typeface="+mn-ea"/>
                <a:ea typeface="+mn-ea"/>
              </a:rPr>
              <a:t>释义：只有与政府采购工程中建筑物和构筑物的</a:t>
            </a:r>
            <a:r>
              <a:rPr lang="zh-CN" altLang="zh-CN" sz="800" b="0" dirty="0" smtClean="0">
                <a:latin typeface="+mn-ea"/>
                <a:ea typeface="+mn-ea"/>
              </a:rPr>
              <a:t>新建、改建、扩建、装修、拆除、修缮等</a:t>
            </a:r>
            <a:r>
              <a:rPr lang="zh-CN" altLang="en-US" sz="800" b="0" dirty="0" smtClean="0">
                <a:latin typeface="+mn-ea"/>
                <a:ea typeface="+mn-ea"/>
              </a:rPr>
              <a:t>属于</a:t>
            </a:r>
            <a:r>
              <a:rPr lang="en-US" altLang="zh-CN" sz="800" b="0" dirty="0" smtClean="0">
                <a:latin typeface="+mn-ea"/>
                <a:ea typeface="+mn-ea"/>
              </a:rPr>
              <a:t>《</a:t>
            </a:r>
            <a:r>
              <a:rPr lang="zh-CN" altLang="en-US" sz="800" b="0" dirty="0" smtClean="0">
                <a:latin typeface="+mn-ea"/>
                <a:ea typeface="+mn-ea"/>
              </a:rPr>
              <a:t>招标投标法</a:t>
            </a:r>
            <a:r>
              <a:rPr lang="en-US" altLang="zh-CN" sz="800" b="0" dirty="0" smtClean="0">
                <a:latin typeface="+mn-ea"/>
                <a:ea typeface="+mn-ea"/>
              </a:rPr>
              <a:t>》</a:t>
            </a:r>
            <a:r>
              <a:rPr lang="zh-CN" altLang="en-US" sz="800" b="0" dirty="0" smtClean="0">
                <a:latin typeface="+mn-ea"/>
                <a:ea typeface="+mn-ea"/>
              </a:rPr>
              <a:t>调整范围。</a:t>
            </a:r>
            <a:endParaRPr lang="en-US" altLang="zh-CN" sz="800" b="0" dirty="0" smtClean="0">
              <a:latin typeface="+mn-ea"/>
              <a:ea typeface="+mn-ea"/>
            </a:endParaRPr>
          </a:p>
          <a:p>
            <a:r>
              <a:rPr lang="zh-CN" altLang="en-US" sz="800" b="0" dirty="0" smtClean="0">
                <a:latin typeface="+mn-ea"/>
                <a:ea typeface="+mn-ea"/>
              </a:rPr>
              <a:t>货物：</a:t>
            </a:r>
            <a:r>
              <a:rPr lang="en-US" altLang="zh-CN" sz="800" b="0" dirty="0" smtClean="0">
                <a:latin typeface="+mn-ea"/>
                <a:ea typeface="+mn-ea"/>
              </a:rPr>
              <a:t>1</a:t>
            </a:r>
            <a:r>
              <a:rPr lang="zh-CN" altLang="en-US" sz="800" b="0" dirty="0" smtClean="0">
                <a:latin typeface="+mn-ea"/>
                <a:ea typeface="+mn-ea"/>
              </a:rPr>
              <a:t>、与工程不可分割；</a:t>
            </a:r>
            <a:r>
              <a:rPr lang="en-US" altLang="zh-CN" sz="800" b="0" dirty="0" smtClean="0">
                <a:latin typeface="+mn-ea"/>
                <a:ea typeface="+mn-ea"/>
              </a:rPr>
              <a:t>2</a:t>
            </a:r>
            <a:r>
              <a:rPr lang="zh-CN" altLang="en-US" sz="800" b="0" dirty="0" smtClean="0">
                <a:latin typeface="+mn-ea"/>
                <a:ea typeface="+mn-ea"/>
              </a:rPr>
              <a:t>、为实现工程基本功能所必需。</a:t>
            </a:r>
            <a:r>
              <a:rPr lang="en-US" altLang="zh-CN" sz="800" dirty="0" smtClean="0">
                <a:latin typeface="+mn-ea"/>
                <a:ea typeface="+mn-ea"/>
              </a:rPr>
              <a:t>《</a:t>
            </a:r>
            <a:r>
              <a:rPr lang="zh-CN" altLang="en-US" sz="800" dirty="0" smtClean="0">
                <a:latin typeface="+mn-ea"/>
                <a:ea typeface="+mn-ea"/>
              </a:rPr>
              <a:t>招标投标法实施条例</a:t>
            </a:r>
            <a:r>
              <a:rPr lang="en-US" altLang="zh-CN" sz="800" dirty="0" smtClean="0">
                <a:latin typeface="+mn-ea"/>
                <a:ea typeface="+mn-ea"/>
              </a:rPr>
              <a:t>》</a:t>
            </a:r>
            <a:r>
              <a:rPr lang="zh-CN" altLang="en-US" sz="800" dirty="0" smtClean="0">
                <a:latin typeface="+mn-ea"/>
                <a:ea typeface="+mn-ea"/>
              </a:rPr>
              <a:t>释义认为需要与工程同步整体设计施工的货物属于与工程建设有关的货物，可以与工程分别设计、施工或者不需要设计、施工的货物属于与工程建设无关的货物。</a:t>
            </a:r>
            <a:r>
              <a:rPr lang="en-US" altLang="zh-CN" sz="800" dirty="0" smtClean="0">
                <a:latin typeface="+mn-ea"/>
                <a:ea typeface="+mn-ea"/>
              </a:rPr>
              <a:t>《</a:t>
            </a:r>
            <a:r>
              <a:rPr lang="zh-CN" altLang="en-US" sz="800" dirty="0" smtClean="0">
                <a:latin typeface="+mn-ea"/>
                <a:ea typeface="+mn-ea"/>
              </a:rPr>
              <a:t>政府采购法实施条例</a:t>
            </a:r>
            <a:r>
              <a:rPr lang="en-US" altLang="zh-CN" sz="800" dirty="0" smtClean="0">
                <a:latin typeface="+mn-ea"/>
                <a:ea typeface="+mn-ea"/>
              </a:rPr>
              <a:t>》</a:t>
            </a:r>
            <a:r>
              <a:rPr lang="zh-CN" altLang="en-US" sz="800" dirty="0" smtClean="0">
                <a:latin typeface="+mn-ea"/>
                <a:ea typeface="+mn-ea"/>
              </a:rPr>
              <a:t>释义认为</a:t>
            </a:r>
            <a:r>
              <a:rPr lang="en-US" altLang="zh-CN" sz="800" dirty="0" smtClean="0">
                <a:latin typeface="+mn-ea"/>
                <a:ea typeface="+mn-ea"/>
              </a:rPr>
              <a:t>1</a:t>
            </a:r>
            <a:r>
              <a:rPr lang="zh-CN" altLang="en-US" sz="800" dirty="0" smtClean="0">
                <a:latin typeface="+mn-ea"/>
                <a:ea typeface="+mn-ea"/>
              </a:rPr>
              <a:t>、与工程竣工验收有关，工程竣工验收完成后的与工程有关的货物和服务均属于</a:t>
            </a:r>
            <a:r>
              <a:rPr lang="en-US" altLang="zh-CN" sz="800" dirty="0" smtClean="0">
                <a:latin typeface="+mn-ea"/>
                <a:ea typeface="+mn-ea"/>
              </a:rPr>
              <a:t>《</a:t>
            </a:r>
            <a:r>
              <a:rPr lang="zh-CN" altLang="en-US" sz="800" dirty="0" smtClean="0">
                <a:latin typeface="+mn-ea"/>
                <a:ea typeface="+mn-ea"/>
              </a:rPr>
              <a:t>政府采购法</a:t>
            </a:r>
            <a:r>
              <a:rPr lang="en-US" altLang="zh-CN" sz="800" dirty="0" smtClean="0">
                <a:latin typeface="+mn-ea"/>
                <a:ea typeface="+mn-ea"/>
              </a:rPr>
              <a:t>》</a:t>
            </a:r>
            <a:r>
              <a:rPr lang="zh-CN" altLang="en-US" sz="800" dirty="0" smtClean="0">
                <a:latin typeface="+mn-ea"/>
                <a:ea typeface="+mn-ea"/>
              </a:rPr>
              <a:t>调整范围。</a:t>
            </a:r>
            <a:r>
              <a:rPr lang="en-US" altLang="zh-CN" sz="800" dirty="0" smtClean="0">
                <a:latin typeface="+mn-ea"/>
                <a:ea typeface="+mn-ea"/>
              </a:rPr>
              <a:t>2</a:t>
            </a:r>
            <a:r>
              <a:rPr lang="zh-CN" altLang="en-US" sz="800" dirty="0" smtClean="0">
                <a:latin typeface="+mn-ea"/>
                <a:ea typeface="+mn-ea"/>
              </a:rPr>
              <a:t>、不可分割是指离开了建筑物或构筑物主体就无法实现其释义价值的货物。</a:t>
            </a:r>
            <a:r>
              <a:rPr lang="en-US" altLang="zh-CN" sz="800" dirty="0" smtClean="0">
                <a:latin typeface="+mn-ea"/>
                <a:ea typeface="+mn-ea"/>
              </a:rPr>
              <a:t>3</a:t>
            </a:r>
            <a:r>
              <a:rPr lang="zh-CN" altLang="en-US" sz="800" dirty="0" smtClean="0">
                <a:latin typeface="+mn-ea"/>
                <a:ea typeface="+mn-ea"/>
              </a:rPr>
              <a:t>、基本功能是指建筑物、构筑物达到能够投入使用的基础条件，不涉及建筑物、构筑物的附加功能。</a:t>
            </a:r>
            <a:endParaRPr lang="en-US" altLang="zh-CN" sz="800" dirty="0" smtClean="0">
              <a:latin typeface="+mn-ea"/>
              <a:ea typeface="+mn-ea"/>
            </a:endParaRPr>
          </a:p>
          <a:p>
            <a:r>
              <a:rPr lang="zh-CN" altLang="en-US" sz="800" b="0" dirty="0" smtClean="0">
                <a:latin typeface="+mn-ea"/>
                <a:ea typeface="+mn-ea"/>
              </a:rPr>
              <a:t>与工程建设有关的服务：</a:t>
            </a:r>
            <a:r>
              <a:rPr lang="en-US" altLang="zh-CN" sz="800" dirty="0" smtClean="0">
                <a:latin typeface="+mn-ea"/>
                <a:ea typeface="+mn-ea"/>
              </a:rPr>
              <a:t>《</a:t>
            </a:r>
            <a:r>
              <a:rPr lang="zh-CN" altLang="en-US" sz="800" dirty="0" smtClean="0">
                <a:latin typeface="+mn-ea"/>
                <a:ea typeface="+mn-ea"/>
              </a:rPr>
              <a:t>政府采购法实施条例</a:t>
            </a:r>
            <a:r>
              <a:rPr lang="en-US" altLang="zh-CN" sz="800" dirty="0" smtClean="0">
                <a:latin typeface="+mn-ea"/>
                <a:ea typeface="+mn-ea"/>
              </a:rPr>
              <a:t>》</a:t>
            </a:r>
            <a:r>
              <a:rPr lang="zh-CN" altLang="en-US" sz="800" dirty="0" smtClean="0">
                <a:latin typeface="+mn-ea"/>
                <a:ea typeface="+mn-ea"/>
              </a:rPr>
              <a:t>释义认为服务属于与工程建设有关的服务，该服务应当是完成整个工程所必不可少的服务。政府采购的服务即使与工程有关，但并不是完成该工程所必不可少的，也不能认定是与工程建设有关的服务。如审计服务。</a:t>
            </a:r>
            <a:endParaRPr lang="zh-CN" altLang="en-US" sz="800" b="0" dirty="0" smtClean="0">
              <a:latin typeface="+mn-ea"/>
              <a:ea typeface="+mn-ea"/>
            </a:endParaRPr>
          </a:p>
          <a:p>
            <a:endParaRPr lang="zh-CN" altLang="en-US" sz="3200" dirty="0"/>
          </a:p>
        </p:txBody>
      </p:sp>
      <p:sp>
        <p:nvSpPr>
          <p:cNvPr id="4" name="灯片编号占位符 3"/>
          <p:cNvSpPr>
            <a:spLocks noGrp="1"/>
          </p:cNvSpPr>
          <p:nvPr>
            <p:ph type="sldNum" sz="quarter" idx="10"/>
          </p:nvPr>
        </p:nvSpPr>
        <p:spPr/>
        <p:txBody>
          <a:bodyPr/>
          <a:lstStyle/>
          <a:p>
            <a:fld id="{0892729C-1D73-4870-A7F1-F770D0E53E9E}" type="slidenum">
              <a:rPr lang="zh-CN" altLang="en-US" smtClean="0"/>
              <a:pPr/>
              <a:t>8</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sz="800" dirty="0" smtClean="0"/>
              <a:t>分支机构是否具备投标资格？</a:t>
            </a:r>
            <a:endParaRPr lang="en-US" altLang="zh-CN" sz="800" dirty="0" smtClean="0"/>
          </a:p>
          <a:p>
            <a:r>
              <a:rPr lang="zh-CN" altLang="en-US" sz="800" b="0" i="0" kern="1200" dirty="0" smtClean="0">
                <a:solidFill>
                  <a:schemeClr val="tx1"/>
                </a:solidFill>
                <a:latin typeface="+mn-lt"/>
                <a:ea typeface="+mn-ea"/>
                <a:cs typeface="+mn-cs"/>
              </a:rPr>
              <a:t>金融、保险、通讯等特定行业的全国性企业所设立的区域性分支机构，以及个体工商户、个人独资企业、合伙企业，如果已经依法办理了工商、税务和社保登记手续，并且获得总公司（总机构）授权或能够提供房产权证或其他有效财产证明材料，证明其具备实际承担责任的能力和法定的缔结合同能力，可以允许其独立参加政府采购活动。</a:t>
            </a:r>
          </a:p>
          <a:p>
            <a:r>
              <a:rPr lang="zh-CN" altLang="en-US" sz="800" b="0" i="0" kern="1200" dirty="0" smtClean="0">
                <a:solidFill>
                  <a:schemeClr val="tx1"/>
                </a:solidFill>
                <a:latin typeface="+mn-lt"/>
                <a:ea typeface="+mn-ea"/>
                <a:cs typeface="+mn-cs"/>
              </a:rPr>
              <a:t>上述单位参加政府采购活动时，应提供该单位负责人签署的相关文件材料（合伙企业由全体合伙人签署相关材料，但合伙协议约定或者全体合伙人决定委托一名或数名合伙人执行合伙企业事务的，由执行合伙企业事务的全体合伙人签署相关文件材料），与其他法人单位法定代表人签署的文件材料具有同等效力。</a:t>
            </a:r>
          </a:p>
          <a:p>
            <a:endParaRPr lang="zh-CN" altLang="en-US" sz="800" dirty="0"/>
          </a:p>
        </p:txBody>
      </p:sp>
      <p:sp>
        <p:nvSpPr>
          <p:cNvPr id="4" name="灯片编号占位符 3"/>
          <p:cNvSpPr>
            <a:spLocks noGrp="1"/>
          </p:cNvSpPr>
          <p:nvPr>
            <p:ph type="sldNum" sz="quarter" idx="10"/>
          </p:nvPr>
        </p:nvSpPr>
        <p:spPr/>
        <p:txBody>
          <a:bodyPr/>
          <a:lstStyle/>
          <a:p>
            <a:fld id="{0892729C-1D73-4870-A7F1-F770D0E53E9E}" type="slidenum">
              <a:rPr lang="zh-CN" altLang="en-US" smtClean="0"/>
              <a:pPr/>
              <a:t>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892729C-1D73-4870-A7F1-F770D0E53E9E}" type="slidenum">
              <a:rPr lang="zh-CN" altLang="en-US" smtClean="0"/>
              <a:pPr/>
              <a:t>11</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nSpc>
                <a:spcPct val="120000"/>
              </a:lnSpc>
              <a:buFont typeface="Wingdings" pitchFamily="2" charset="2"/>
              <a:buNone/>
            </a:pPr>
            <a:r>
              <a:rPr lang="zh-CN" altLang="en-US" sz="800" dirty="0" smtClean="0">
                <a:latin typeface="+mn-ea"/>
                <a:ea typeface="+mn-ea"/>
              </a:rPr>
              <a:t>“国有资金投资占控股或者主导地位”：</a:t>
            </a:r>
            <a:r>
              <a:rPr lang="en-US" altLang="zh-CN" sz="800" dirty="0" smtClean="0">
                <a:latin typeface="+mn-ea"/>
                <a:ea typeface="+mn-ea"/>
              </a:rPr>
              <a:t>《</a:t>
            </a:r>
            <a:r>
              <a:rPr lang="zh-CN" altLang="en-US" sz="800" dirty="0" smtClean="0">
                <a:latin typeface="+mn-ea"/>
                <a:ea typeface="+mn-ea"/>
              </a:rPr>
              <a:t>招标投标法实施条例</a:t>
            </a:r>
            <a:r>
              <a:rPr lang="en-US" altLang="zh-CN" sz="800" dirty="0" smtClean="0">
                <a:latin typeface="+mn-ea"/>
                <a:ea typeface="+mn-ea"/>
              </a:rPr>
              <a:t>》</a:t>
            </a:r>
            <a:r>
              <a:rPr lang="zh-CN" altLang="en-US" sz="800" dirty="0" smtClean="0">
                <a:latin typeface="+mn-ea"/>
                <a:ea typeface="+mn-ea"/>
              </a:rPr>
              <a:t>释义：</a:t>
            </a:r>
            <a:endParaRPr lang="en-US" altLang="zh-CN" sz="800" b="1" dirty="0" smtClean="0">
              <a:solidFill>
                <a:schemeClr val="tx1"/>
              </a:solidFill>
              <a:latin typeface="+mn-ea"/>
              <a:ea typeface="+mn-ea"/>
            </a:endParaRPr>
          </a:p>
          <a:p>
            <a:pPr>
              <a:lnSpc>
                <a:spcPct val="120000"/>
              </a:lnSpc>
              <a:buNone/>
            </a:pPr>
            <a:r>
              <a:rPr lang="en-US" altLang="zh-CN" sz="800" b="1" dirty="0" smtClean="0">
                <a:solidFill>
                  <a:schemeClr val="tx1"/>
                </a:solidFill>
                <a:latin typeface="+mn-ea"/>
                <a:ea typeface="+mn-ea"/>
              </a:rPr>
              <a:t>1</a:t>
            </a:r>
            <a:r>
              <a:rPr lang="zh-CN" altLang="en-US" sz="800" b="1" dirty="0" smtClean="0">
                <a:solidFill>
                  <a:schemeClr val="tx1"/>
                </a:solidFill>
                <a:latin typeface="+mn-ea"/>
                <a:ea typeface="+mn-ea"/>
              </a:rPr>
              <a:t>、国有资金占注册资本或股本总额</a:t>
            </a:r>
            <a:r>
              <a:rPr lang="en-US" altLang="zh-CN" sz="800" b="1" dirty="0" smtClean="0">
                <a:solidFill>
                  <a:schemeClr val="tx1"/>
                </a:solidFill>
                <a:latin typeface="+mn-ea"/>
                <a:ea typeface="+mn-ea"/>
              </a:rPr>
              <a:t>50%</a:t>
            </a:r>
            <a:r>
              <a:rPr lang="zh-CN" altLang="en-US" sz="800" b="1" dirty="0" smtClean="0">
                <a:solidFill>
                  <a:schemeClr val="tx1"/>
                </a:solidFill>
                <a:latin typeface="+mn-ea"/>
                <a:ea typeface="+mn-ea"/>
              </a:rPr>
              <a:t>以上；</a:t>
            </a:r>
            <a:endParaRPr lang="en-US" altLang="zh-CN" sz="800" b="1" dirty="0" smtClean="0">
              <a:solidFill>
                <a:schemeClr val="tx1"/>
              </a:solidFill>
              <a:latin typeface="+mn-ea"/>
              <a:ea typeface="+mn-ea"/>
            </a:endParaRPr>
          </a:p>
          <a:p>
            <a:pPr>
              <a:lnSpc>
                <a:spcPct val="120000"/>
              </a:lnSpc>
              <a:buNone/>
            </a:pPr>
            <a:r>
              <a:rPr lang="en-US" altLang="zh-CN" sz="800" b="1" dirty="0" smtClean="0">
                <a:solidFill>
                  <a:schemeClr val="tx1"/>
                </a:solidFill>
                <a:latin typeface="+mn-ea"/>
                <a:ea typeface="+mn-ea"/>
              </a:rPr>
              <a:t>2</a:t>
            </a:r>
            <a:r>
              <a:rPr lang="zh-CN" altLang="en-US" sz="800" b="1" dirty="0" smtClean="0">
                <a:solidFill>
                  <a:schemeClr val="tx1"/>
                </a:solidFill>
                <a:latin typeface="+mn-ea"/>
                <a:ea typeface="+mn-ea"/>
              </a:rPr>
              <a:t>、虽不足</a:t>
            </a:r>
            <a:r>
              <a:rPr lang="en-US" altLang="zh-CN" sz="800" b="1" dirty="0" smtClean="0">
                <a:solidFill>
                  <a:schemeClr val="tx1"/>
                </a:solidFill>
                <a:latin typeface="+mn-ea"/>
                <a:ea typeface="+mn-ea"/>
              </a:rPr>
              <a:t>50%</a:t>
            </a:r>
            <a:r>
              <a:rPr lang="zh-CN" altLang="en-US" sz="800" b="1" dirty="0" smtClean="0">
                <a:solidFill>
                  <a:schemeClr val="tx1"/>
                </a:solidFill>
                <a:latin typeface="+mn-ea"/>
                <a:ea typeface="+mn-ea"/>
              </a:rPr>
              <a:t>，但依出资额（或所持股份）所享有的表决权足以对股东会（股东大会）的决议产生重大影响。</a:t>
            </a:r>
            <a:endParaRPr lang="en-US" altLang="zh-CN" sz="800" b="1" dirty="0" smtClean="0">
              <a:solidFill>
                <a:schemeClr val="tx1"/>
              </a:solidFill>
              <a:latin typeface="+mn-ea"/>
              <a:ea typeface="+mn-ea"/>
            </a:endParaRPr>
          </a:p>
          <a:p>
            <a:pPr>
              <a:lnSpc>
                <a:spcPct val="120000"/>
              </a:lnSpc>
              <a:buNone/>
            </a:pPr>
            <a:r>
              <a:rPr lang="en-US" altLang="zh-CN" sz="800" b="1" dirty="0" smtClean="0">
                <a:solidFill>
                  <a:schemeClr val="tx1"/>
                </a:solidFill>
                <a:latin typeface="+mn-ea"/>
                <a:ea typeface="+mn-ea"/>
              </a:rPr>
              <a:t>3</a:t>
            </a:r>
            <a:r>
              <a:rPr lang="zh-CN" altLang="en-US" sz="800" b="1" dirty="0" smtClean="0">
                <a:solidFill>
                  <a:schemeClr val="tx1"/>
                </a:solidFill>
                <a:latin typeface="+mn-ea"/>
                <a:ea typeface="+mn-ea"/>
              </a:rPr>
              <a:t>、国有企事业单位通过投资关系、协议或者其他安排，能够实际支配公司行为的。</a:t>
            </a:r>
            <a:endParaRPr lang="en-US" altLang="zh-CN" sz="800" b="1" dirty="0" smtClean="0">
              <a:latin typeface="+mn-ea"/>
              <a:ea typeface="+mn-ea"/>
            </a:endParaRPr>
          </a:p>
          <a:p>
            <a:endParaRPr lang="zh-CN" altLang="en-US" sz="800" dirty="0" smtClean="0"/>
          </a:p>
          <a:p>
            <a:endParaRPr lang="zh-CN" altLang="en-US" sz="800" dirty="0"/>
          </a:p>
        </p:txBody>
      </p:sp>
      <p:sp>
        <p:nvSpPr>
          <p:cNvPr id="4" name="灯片编号占位符 3"/>
          <p:cNvSpPr>
            <a:spLocks noGrp="1"/>
          </p:cNvSpPr>
          <p:nvPr>
            <p:ph type="sldNum" sz="quarter" idx="10"/>
          </p:nvPr>
        </p:nvSpPr>
        <p:spPr/>
        <p:txBody>
          <a:bodyPr/>
          <a:lstStyle/>
          <a:p>
            <a:fld id="{0892729C-1D73-4870-A7F1-F770D0E53E9E}" type="slidenum">
              <a:rPr lang="zh-CN" altLang="en-US" smtClean="0"/>
              <a:pPr/>
              <a:t>12</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892729C-1D73-4870-A7F1-F770D0E53E9E}" type="slidenum">
              <a:rPr lang="zh-CN" altLang="en-US" smtClean="0"/>
              <a:pPr/>
              <a:t>13</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0892729C-1D73-4870-A7F1-F770D0E53E9E}" type="slidenum">
              <a:rPr lang="zh-CN" altLang="en-US" smtClean="0"/>
              <a:pPr/>
              <a:t>14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0"/>
            <a:ext cx="12206309" cy="5924129"/>
          </a:xfrm>
          <a:prstGeom prst="rect">
            <a:avLst/>
          </a:prstGeom>
        </p:spPr>
      </p:pic>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cxnSp>
        <p:nvCxnSpPr>
          <p:cNvPr id="8" name="直接连接符 7"/>
          <p:cNvCxnSpPr/>
          <p:nvPr userDrawn="1"/>
        </p:nvCxnSpPr>
        <p:spPr>
          <a:xfrm flipV="1">
            <a:off x="4747364" y="6349895"/>
            <a:ext cx="5311036" cy="13327"/>
          </a:xfrm>
          <a:prstGeom prst="line">
            <a:avLst/>
          </a:prstGeom>
        </p:spPr>
        <p:style>
          <a:lnRef idx="1">
            <a:schemeClr val="accent1"/>
          </a:lnRef>
          <a:fillRef idx="0">
            <a:schemeClr val="accent1"/>
          </a:fillRef>
          <a:effectRef idx="0">
            <a:schemeClr val="accent1"/>
          </a:effectRef>
          <a:fontRef idx="minor">
            <a:schemeClr val="tx1"/>
          </a:fontRef>
        </p:style>
      </p:cxnSp>
      <p:sp>
        <p:nvSpPr>
          <p:cNvPr id="9" name="文本框 8"/>
          <p:cNvSpPr txBox="1"/>
          <p:nvPr userDrawn="1"/>
        </p:nvSpPr>
        <p:spPr>
          <a:xfrm>
            <a:off x="1584542" y="6211394"/>
            <a:ext cx="3018773" cy="276999"/>
          </a:xfrm>
          <a:prstGeom prst="rect">
            <a:avLst/>
          </a:prstGeom>
          <a:noFill/>
        </p:spPr>
        <p:txBody>
          <a:bodyPr wrap="square" rtlCol="0">
            <a:spAutoFit/>
          </a:bodyPr>
          <a:lstStyle/>
          <a:p>
            <a:r>
              <a:rPr lang="en-US" altLang="zh-CN" sz="1200" b="1" dirty="0" smtClean="0">
                <a:solidFill>
                  <a:schemeClr val="accent1">
                    <a:lumMod val="75000"/>
                  </a:schemeClr>
                </a:solidFill>
                <a:latin typeface="Gill Sans MT" panose="020B0502020104020203" pitchFamily="34" charset="0"/>
              </a:rPr>
              <a:t>Titan Wind Energy (Suzhou) Co., LTD</a:t>
            </a:r>
            <a:endParaRPr lang="zh-CN" altLang="en-US" sz="1200" b="1" dirty="0">
              <a:solidFill>
                <a:schemeClr val="accent1">
                  <a:lumMod val="75000"/>
                </a:schemeClr>
              </a:solidFill>
              <a:latin typeface="Gill Sans MT" panose="020B0502020104020203" pitchFamily="34" charset="0"/>
            </a:endParaRPr>
          </a:p>
        </p:txBody>
      </p:sp>
    </p:spTree>
    <p:extLst>
      <p:ext uri="{BB962C8B-B14F-4D97-AF65-F5344CB8AC3E}">
        <p14:creationId xmlns:p14="http://schemas.microsoft.com/office/powerpoint/2010/main" xmlns="" val="174697177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duotone>
              <a:prstClr val="black"/>
              <a:schemeClr val="accent3">
                <a:tint val="45000"/>
                <a:satMod val="400000"/>
              </a:schemeClr>
            </a:duotone>
            <a:extLst>
              <a:ext uri="{28A0092B-C50C-407E-A947-70E740481C1C}">
                <a14:useLocalDpi xmlns:a14="http://schemas.microsoft.com/office/drawing/2010/main" xmlns="" val="0"/>
              </a:ext>
            </a:extLst>
          </a:blip>
          <a:stretch>
            <a:fillRect/>
          </a:stretch>
        </p:blipFill>
        <p:spPr>
          <a:xfrm>
            <a:off x="0" y="0"/>
            <a:ext cx="12192000" cy="6028267"/>
          </a:xfrm>
          <a:prstGeom prst="rect">
            <a:avLst/>
          </a:prstGeom>
        </p:spPr>
      </p:pic>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cxnSp>
        <p:nvCxnSpPr>
          <p:cNvPr id="8" name="直接连接符 7"/>
          <p:cNvCxnSpPr/>
          <p:nvPr userDrawn="1"/>
        </p:nvCxnSpPr>
        <p:spPr>
          <a:xfrm flipV="1">
            <a:off x="3327972" y="6349895"/>
            <a:ext cx="5311036" cy="13327"/>
          </a:xfrm>
          <a:prstGeom prst="line">
            <a:avLst/>
          </a:prstGeom>
        </p:spPr>
        <p:style>
          <a:lnRef idx="1">
            <a:schemeClr val="accent1"/>
          </a:lnRef>
          <a:fillRef idx="0">
            <a:schemeClr val="accent1"/>
          </a:fillRef>
          <a:effectRef idx="0">
            <a:schemeClr val="accent1"/>
          </a:effectRef>
          <a:fontRef idx="minor">
            <a:schemeClr val="tx1"/>
          </a:fontRef>
        </p:style>
      </p:cxnSp>
      <p:sp>
        <p:nvSpPr>
          <p:cNvPr id="9" name="文本框 8"/>
          <p:cNvSpPr txBox="1"/>
          <p:nvPr userDrawn="1"/>
        </p:nvSpPr>
        <p:spPr>
          <a:xfrm>
            <a:off x="9077163" y="6211393"/>
            <a:ext cx="3018773" cy="276999"/>
          </a:xfrm>
          <a:prstGeom prst="rect">
            <a:avLst/>
          </a:prstGeom>
          <a:noFill/>
        </p:spPr>
        <p:txBody>
          <a:bodyPr wrap="square" rtlCol="0">
            <a:spAutoFit/>
          </a:bodyPr>
          <a:lstStyle/>
          <a:p>
            <a:r>
              <a:rPr lang="zh-CN" altLang="en-US" sz="1200" b="1" dirty="0" smtClean="0">
                <a:solidFill>
                  <a:schemeClr val="accent1">
                    <a:lumMod val="75000"/>
                  </a:schemeClr>
                </a:solidFill>
                <a:latin typeface="Gill Sans MT" panose="020B0502020104020203" pitchFamily="34" charset="0"/>
              </a:rPr>
              <a:t>江苏仁合中惠工程咨询有限公司</a:t>
            </a:r>
            <a:endParaRPr lang="zh-CN" altLang="en-US" sz="1200" b="1" dirty="0">
              <a:solidFill>
                <a:schemeClr val="accent1">
                  <a:lumMod val="75000"/>
                </a:schemeClr>
              </a:solidFill>
              <a:latin typeface="Gill Sans MT" panose="020B0502020104020203" pitchFamily="34" charset="0"/>
            </a:endParaRPr>
          </a:p>
        </p:txBody>
      </p:sp>
      <p:sp>
        <p:nvSpPr>
          <p:cNvPr id="10" name="矩形 9"/>
          <p:cNvSpPr/>
          <p:nvPr userDrawn="1"/>
        </p:nvSpPr>
        <p:spPr>
          <a:xfrm>
            <a:off x="-1" y="68240"/>
            <a:ext cx="12192001" cy="6028267"/>
          </a:xfrm>
          <a:prstGeom prst="rect">
            <a:avLst/>
          </a:prstGeom>
          <a:solidFill>
            <a:srgbClr val="1E2327">
              <a:alpha val="62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800" dirty="0"/>
          </a:p>
        </p:txBody>
      </p:sp>
    </p:spTree>
    <p:extLst>
      <p:ext uri="{BB962C8B-B14F-4D97-AF65-F5344CB8AC3E}">
        <p14:creationId xmlns:p14="http://schemas.microsoft.com/office/powerpoint/2010/main" xmlns="" val="36123593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BEBA8EAE-BF5A-486C-A8C5-ECC9F3942E4B}">
                <a14:imgProps xmlns:a14="http://schemas.microsoft.com/office/drawing/2010/main" xmlns="">
                  <a14:imgLayer r:embed="rId3">
                    <a14:imgEffect>
                      <a14:saturation sat="0"/>
                    </a14:imgEffect>
                  </a14:imgLayer>
                </a14:imgProps>
              </a:ext>
              <a:ext uri="{28A0092B-C50C-407E-A947-70E740481C1C}">
                <a14:useLocalDpi xmlns:a14="http://schemas.microsoft.com/office/drawing/2010/main" xmlns="" val="0"/>
              </a:ext>
            </a:extLst>
          </a:blip>
          <a:stretch>
            <a:fillRect/>
          </a:stretch>
        </p:blipFill>
        <p:spPr>
          <a:xfrm>
            <a:off x="0" y="-1"/>
            <a:ext cx="12192000" cy="6858001"/>
          </a:xfrm>
          <a:prstGeom prst="rect">
            <a:avLst/>
          </a:prstGeom>
        </p:spPr>
      </p:pic>
      <p:sp>
        <p:nvSpPr>
          <p:cNvPr id="8" name="矩形 7"/>
          <p:cNvSpPr/>
          <p:nvPr userDrawn="1"/>
        </p:nvSpPr>
        <p:spPr>
          <a:xfrm>
            <a:off x="-1" y="0"/>
            <a:ext cx="5599135" cy="6858000"/>
          </a:xfrm>
          <a:prstGeom prst="rect">
            <a:avLst/>
          </a:prstGeom>
          <a:solidFill>
            <a:srgbClr val="1E2327">
              <a:alpha val="62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800" dirty="0"/>
          </a:p>
        </p:txBody>
      </p:sp>
      <p:sp>
        <p:nvSpPr>
          <p:cNvPr id="4" name="灯片编号占位符 3"/>
          <p:cNvSpPr>
            <a:spLocks noGrp="1"/>
          </p:cNvSpPr>
          <p:nvPr>
            <p:ph type="sldNum" sz="quarter" idx="12"/>
          </p:nvPr>
        </p:nvSpPr>
        <p:spPr>
          <a:xfrm>
            <a:off x="807930" y="6167332"/>
            <a:ext cx="523729" cy="365125"/>
          </a:xfrm>
          <a:prstGeom prst="rect">
            <a:avLst/>
          </a:prstGeom>
        </p:spPr>
        <p:txBody>
          <a:bodyPr/>
          <a:lstStyle>
            <a:lvl1pPr>
              <a:defRPr>
                <a:solidFill>
                  <a:schemeClr val="accent1">
                    <a:lumMod val="75000"/>
                  </a:schemeClr>
                </a:solidFill>
                <a:latin typeface="Gill Sans MT Condensed" panose="020B0506020104020203" pitchFamily="34" charset="0"/>
              </a:defRPr>
            </a:lvl1pPr>
          </a:lstStyle>
          <a:p>
            <a:fld id="{23E5409F-F019-4C52-B270-9DD101B42567}" type="slidenum">
              <a:rPr lang="zh-CN" altLang="en-US" smtClean="0"/>
              <a:pPr/>
              <a:t>‹#›</a:t>
            </a:fld>
            <a:endParaRPr lang="zh-CN" altLang="en-US" dirty="0"/>
          </a:p>
        </p:txBody>
      </p:sp>
      <p:sp>
        <p:nvSpPr>
          <p:cNvPr id="9" name="矩形 8"/>
          <p:cNvSpPr/>
          <p:nvPr userDrawn="1"/>
        </p:nvSpPr>
        <p:spPr>
          <a:xfrm>
            <a:off x="5599134" y="0"/>
            <a:ext cx="6592866"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pic>
        <p:nvPicPr>
          <p:cNvPr id="5" name="Picture 2" descr="D:\ALEE\Titan\Office\Titanlogo.JPG"/>
          <p:cNvPicPr>
            <a:picLocks noChangeAspect="1" noChangeArrowheads="1"/>
          </p:cNvPicPr>
          <p:nvPr userDrawn="1"/>
        </p:nvPicPr>
        <p:blipFill>
          <a:blip r:embed="rId4" cstate="print">
            <a:clrChange>
              <a:clrFrom>
                <a:srgbClr val="F6FFFD"/>
              </a:clrFrom>
              <a:clrTo>
                <a:srgbClr val="F6FFFD">
                  <a:alpha val="0"/>
                </a:srgbClr>
              </a:clrTo>
            </a:clrChange>
            <a:lum bright="-10000" contrast="10000"/>
            <a:extLst>
              <a:ext uri="{28A0092B-C50C-407E-A947-70E740481C1C}">
                <a14:useLocalDpi xmlns:a14="http://schemas.microsoft.com/office/drawing/2010/main" xmlns="" val="0"/>
              </a:ext>
            </a:extLst>
          </a:blip>
          <a:srcRect/>
          <a:stretch>
            <a:fillRect/>
          </a:stretch>
        </p:blipFill>
        <p:spPr bwMode="auto">
          <a:xfrm>
            <a:off x="10248653" y="6130349"/>
            <a:ext cx="1325397" cy="439092"/>
          </a:xfrm>
          <a:prstGeom prst="rect">
            <a:avLst/>
          </a:prstGeom>
          <a:noFill/>
        </p:spPr>
      </p:pic>
      <p:cxnSp>
        <p:nvCxnSpPr>
          <p:cNvPr id="10" name="直接连接符 9"/>
          <p:cNvCxnSpPr/>
          <p:nvPr userDrawn="1"/>
        </p:nvCxnSpPr>
        <p:spPr>
          <a:xfrm>
            <a:off x="1440493" y="6167332"/>
            <a:ext cx="0" cy="332349"/>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2" name="文本框 11"/>
          <p:cNvSpPr txBox="1"/>
          <p:nvPr userDrawn="1"/>
        </p:nvSpPr>
        <p:spPr>
          <a:xfrm>
            <a:off x="1584542" y="6211394"/>
            <a:ext cx="3018773" cy="276999"/>
          </a:xfrm>
          <a:prstGeom prst="rect">
            <a:avLst/>
          </a:prstGeom>
          <a:noFill/>
        </p:spPr>
        <p:txBody>
          <a:bodyPr wrap="square" rtlCol="0">
            <a:spAutoFit/>
          </a:bodyPr>
          <a:lstStyle/>
          <a:p>
            <a:r>
              <a:rPr lang="en-US" altLang="zh-CN" sz="1200" b="1" dirty="0" smtClean="0">
                <a:solidFill>
                  <a:schemeClr val="accent1">
                    <a:lumMod val="75000"/>
                  </a:schemeClr>
                </a:solidFill>
                <a:latin typeface="Gill Sans MT" panose="020B0502020104020203" pitchFamily="34" charset="0"/>
              </a:rPr>
              <a:t>Titan Wind Energy (Suzhou) Co., LTD</a:t>
            </a:r>
            <a:endParaRPr lang="zh-CN" altLang="en-US" sz="1200" b="1" dirty="0">
              <a:solidFill>
                <a:schemeClr val="accent1">
                  <a:lumMod val="75000"/>
                </a:schemeClr>
              </a:solidFill>
              <a:latin typeface="Gill Sans MT" panose="020B0502020104020203" pitchFamily="34" charset="0"/>
            </a:endParaRPr>
          </a:p>
        </p:txBody>
      </p:sp>
      <p:cxnSp>
        <p:nvCxnSpPr>
          <p:cNvPr id="7" name="直接连接符 6"/>
          <p:cNvCxnSpPr/>
          <p:nvPr userDrawn="1"/>
        </p:nvCxnSpPr>
        <p:spPr>
          <a:xfrm flipV="1">
            <a:off x="4747364" y="6349895"/>
            <a:ext cx="5311036" cy="13327"/>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916975675"/>
      </p:ext>
    </p:extLst>
  </p:cSld>
  <p:clrMapOvr>
    <a:masterClrMapping/>
  </p:clrMapOvr>
  <p:timing>
    <p:tnLst>
      <p:par>
        <p:cTn id="1" dur="indefinite" restart="never" nodeType="tmRoot"/>
      </p:par>
    </p:tnLst>
  </p:timing>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3" name="矩形 2"/>
          <p:cNvSpPr/>
          <p:nvPr userDrawn="1"/>
        </p:nvSpPr>
        <p:spPr bwMode="invGray">
          <a:xfrm>
            <a:off x="1" y="0"/>
            <a:ext cx="12192000" cy="6858000"/>
          </a:xfrm>
          <a:prstGeom prst="rect">
            <a:avLst/>
          </a:prstGeom>
          <a:solidFill>
            <a:schemeClr val="bg1"/>
          </a:solidFill>
          <a:ln w="12700" cap="rnd" cmpd="sng">
            <a:noFill/>
            <a:prstDash val="solid"/>
            <a:round/>
            <a:headEnd type="none" w="sm" len="sm"/>
            <a:tailEnd type="none" w="sm" len="sm"/>
          </a:ln>
          <a:effectLst/>
          <a:ex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 name="矩形 10"/>
          <p:cNvSpPr/>
          <p:nvPr userDrawn="1"/>
        </p:nvSpPr>
        <p:spPr>
          <a:xfrm>
            <a:off x="0" y="0"/>
            <a:ext cx="5774267" cy="6858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userDrawn="1"/>
        </p:nvGrpSpPr>
        <p:grpSpPr>
          <a:xfrm>
            <a:off x="1847366" y="2389239"/>
            <a:ext cx="2079522" cy="2079522"/>
            <a:chOff x="2008239" y="2389239"/>
            <a:chExt cx="2079522" cy="2079522"/>
          </a:xfrm>
        </p:grpSpPr>
        <p:grpSp>
          <p:nvGrpSpPr>
            <p:cNvPr id="14" name="组合 13"/>
            <p:cNvGrpSpPr/>
            <p:nvPr/>
          </p:nvGrpSpPr>
          <p:grpSpPr>
            <a:xfrm>
              <a:off x="2008239" y="2389239"/>
              <a:ext cx="2079522" cy="2079522"/>
              <a:chOff x="7772400" y="3775587"/>
              <a:chExt cx="2079522" cy="2079522"/>
            </a:xfrm>
            <a:solidFill>
              <a:schemeClr val="bg1"/>
            </a:solidFill>
          </p:grpSpPr>
          <p:sp>
            <p:nvSpPr>
              <p:cNvPr id="16" name="空心弧 15"/>
              <p:cNvSpPr/>
              <p:nvPr/>
            </p:nvSpPr>
            <p:spPr>
              <a:xfrm>
                <a:off x="7875639" y="3878826"/>
                <a:ext cx="1873045" cy="1873045"/>
              </a:xfrm>
              <a:prstGeom prst="blockArc">
                <a:avLst>
                  <a:gd name="adj1" fmla="val 2593583"/>
                  <a:gd name="adj2" fmla="val 838475"/>
                  <a:gd name="adj3" fmla="val 4553"/>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空心弧 16"/>
              <p:cNvSpPr/>
              <p:nvPr/>
            </p:nvSpPr>
            <p:spPr>
              <a:xfrm flipH="1">
                <a:off x="7812957" y="3816144"/>
                <a:ext cx="1998408" cy="1998408"/>
              </a:xfrm>
              <a:prstGeom prst="blockArc">
                <a:avLst>
                  <a:gd name="adj1" fmla="val 14449133"/>
                  <a:gd name="adj2" fmla="val 13621727"/>
                  <a:gd name="adj3" fmla="val 969"/>
                </a:avLst>
              </a:prstGeom>
              <a:solidFill>
                <a:schemeClr val="bg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空心弧 17"/>
              <p:cNvSpPr/>
              <p:nvPr/>
            </p:nvSpPr>
            <p:spPr>
              <a:xfrm flipV="1">
                <a:off x="7772400" y="3775587"/>
                <a:ext cx="2079522" cy="2079522"/>
              </a:xfrm>
              <a:prstGeom prst="blockArc">
                <a:avLst>
                  <a:gd name="adj1" fmla="val 2201999"/>
                  <a:gd name="adj2" fmla="val 1076694"/>
                  <a:gd name="adj3" fmla="val 433"/>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5" name="文本框 14"/>
            <p:cNvSpPr txBox="1"/>
            <p:nvPr/>
          </p:nvSpPr>
          <p:spPr>
            <a:xfrm>
              <a:off x="2386201" y="2700834"/>
              <a:ext cx="1329210" cy="1446550"/>
            </a:xfrm>
            <a:prstGeom prst="rect">
              <a:avLst/>
            </a:prstGeom>
            <a:noFill/>
          </p:spPr>
          <p:txBody>
            <a:bodyPr wrap="none" rtlCol="0">
              <a:spAutoFit/>
            </a:bodyPr>
            <a:lstStyle/>
            <a:p>
              <a:r>
                <a:rPr lang="en-US" altLang="zh-CN" sz="8800" b="1" dirty="0" smtClean="0">
                  <a:solidFill>
                    <a:schemeClr val="bg1"/>
                  </a:solidFill>
                  <a:latin typeface="Times New Roman" panose="02020603050405020304" pitchFamily="18" charset="0"/>
                  <a:cs typeface="Times New Roman" panose="02020603050405020304" pitchFamily="18" charset="0"/>
                </a:rPr>
                <a:t>01</a:t>
              </a:r>
              <a:endParaRPr lang="zh-CN" altLang="en-US" sz="8800" b="1" dirty="0">
                <a:solidFill>
                  <a:schemeClr val="bg1"/>
                </a:solidFill>
                <a:latin typeface="Times New Roman" panose="02020603050405020304" pitchFamily="18" charset="0"/>
                <a:cs typeface="Times New Roman" panose="02020603050405020304" pitchFamily="18" charset="0"/>
              </a:endParaRPr>
            </a:p>
          </p:txBody>
        </p:sp>
      </p:grpSp>
      <p:sp>
        <p:nvSpPr>
          <p:cNvPr id="4" name="灯片编号占位符 3"/>
          <p:cNvSpPr>
            <a:spLocks noGrp="1"/>
          </p:cNvSpPr>
          <p:nvPr>
            <p:ph type="sldNum" sz="quarter" idx="12"/>
          </p:nvPr>
        </p:nvSpPr>
        <p:spPr>
          <a:xfrm>
            <a:off x="807930" y="6167332"/>
            <a:ext cx="523729" cy="365125"/>
          </a:xfrm>
          <a:prstGeom prst="rect">
            <a:avLst/>
          </a:prstGeom>
        </p:spPr>
        <p:txBody>
          <a:bodyPr/>
          <a:lstStyle>
            <a:lvl1pPr>
              <a:defRPr>
                <a:solidFill>
                  <a:schemeClr val="accent1">
                    <a:lumMod val="75000"/>
                  </a:schemeClr>
                </a:solidFill>
                <a:latin typeface="Gill Sans MT Condensed" panose="020B0506020104020203" pitchFamily="34" charset="0"/>
              </a:defRPr>
            </a:lvl1pPr>
          </a:lstStyle>
          <a:p>
            <a:fld id="{23E5409F-F019-4C52-B270-9DD101B42567}" type="slidenum">
              <a:rPr lang="zh-CN" altLang="en-US" smtClean="0"/>
              <a:pPr/>
              <a:t>‹#›</a:t>
            </a:fld>
            <a:endParaRPr lang="zh-CN" altLang="en-US" dirty="0"/>
          </a:p>
        </p:txBody>
      </p:sp>
      <p:pic>
        <p:nvPicPr>
          <p:cNvPr id="5" name="Picture 2" descr="D:\ALEE\Titan\Office\Titanlogo.JPG"/>
          <p:cNvPicPr>
            <a:picLocks noChangeAspect="1" noChangeArrowheads="1"/>
          </p:cNvPicPr>
          <p:nvPr userDrawn="1"/>
        </p:nvPicPr>
        <p:blipFill>
          <a:blip r:embed="rId2" cstate="print">
            <a:clrChange>
              <a:clrFrom>
                <a:srgbClr val="F6FFFD"/>
              </a:clrFrom>
              <a:clrTo>
                <a:srgbClr val="F6FFFD">
                  <a:alpha val="0"/>
                </a:srgbClr>
              </a:clrTo>
            </a:clrChange>
            <a:lum bright="-10000" contrast="10000"/>
            <a:extLst>
              <a:ext uri="{28A0092B-C50C-407E-A947-70E740481C1C}">
                <a14:useLocalDpi xmlns:a14="http://schemas.microsoft.com/office/drawing/2010/main" xmlns="" val="0"/>
              </a:ext>
            </a:extLst>
          </a:blip>
          <a:srcRect/>
          <a:stretch>
            <a:fillRect/>
          </a:stretch>
        </p:blipFill>
        <p:spPr bwMode="auto">
          <a:xfrm>
            <a:off x="10248653" y="6130349"/>
            <a:ext cx="1325397" cy="439092"/>
          </a:xfrm>
          <a:prstGeom prst="rect">
            <a:avLst/>
          </a:prstGeom>
          <a:noFill/>
        </p:spPr>
      </p:pic>
      <p:cxnSp>
        <p:nvCxnSpPr>
          <p:cNvPr id="10" name="直接连接符 9"/>
          <p:cNvCxnSpPr/>
          <p:nvPr userDrawn="1"/>
        </p:nvCxnSpPr>
        <p:spPr>
          <a:xfrm>
            <a:off x="1440493" y="6167332"/>
            <a:ext cx="0" cy="332349"/>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2" name="文本框 11"/>
          <p:cNvSpPr txBox="1"/>
          <p:nvPr userDrawn="1"/>
        </p:nvSpPr>
        <p:spPr>
          <a:xfrm>
            <a:off x="1584542" y="6211394"/>
            <a:ext cx="3018773" cy="276999"/>
          </a:xfrm>
          <a:prstGeom prst="rect">
            <a:avLst/>
          </a:prstGeom>
          <a:noFill/>
        </p:spPr>
        <p:txBody>
          <a:bodyPr wrap="square" rtlCol="0">
            <a:spAutoFit/>
          </a:bodyPr>
          <a:lstStyle/>
          <a:p>
            <a:r>
              <a:rPr lang="en-US" altLang="zh-CN" sz="1200" b="1" dirty="0" smtClean="0">
                <a:solidFill>
                  <a:schemeClr val="accent1">
                    <a:lumMod val="75000"/>
                  </a:schemeClr>
                </a:solidFill>
                <a:latin typeface="Gill Sans MT" panose="020B0502020104020203" pitchFamily="34" charset="0"/>
              </a:rPr>
              <a:t>Titan Wind Energy (Suzhou) Co., LTD</a:t>
            </a:r>
            <a:endParaRPr lang="zh-CN" altLang="en-US" sz="1200" b="1" dirty="0">
              <a:solidFill>
                <a:schemeClr val="accent1">
                  <a:lumMod val="75000"/>
                </a:schemeClr>
              </a:solidFill>
              <a:latin typeface="Gill Sans MT" panose="020B0502020104020203" pitchFamily="34" charset="0"/>
            </a:endParaRPr>
          </a:p>
        </p:txBody>
      </p:sp>
      <p:cxnSp>
        <p:nvCxnSpPr>
          <p:cNvPr id="7" name="直接连接符 6"/>
          <p:cNvCxnSpPr/>
          <p:nvPr userDrawn="1"/>
        </p:nvCxnSpPr>
        <p:spPr>
          <a:xfrm flipV="1">
            <a:off x="4747364" y="6349895"/>
            <a:ext cx="5311036" cy="13327"/>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36886484"/>
      </p:ext>
    </p:extLst>
  </p:cSld>
  <p:clrMapOvr>
    <a:masterClrMapping/>
  </p:clrMapOvr>
  <p:timing>
    <p:tnLst>
      <p:par>
        <p:cTn id="1" dur="indefinite" restart="never" nodeType="tmRoot"/>
      </p:par>
    </p:tnLst>
  </p:timing>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29" y="1193369"/>
            <a:ext cx="12193057" cy="5664928"/>
          </a:xfrm>
          <a:prstGeom prst="rect">
            <a:avLst/>
          </a:prstGeom>
        </p:spPr>
      </p:pic>
      <p:sp>
        <p:nvSpPr>
          <p:cNvPr id="4" name="灯片编号占位符 3"/>
          <p:cNvSpPr>
            <a:spLocks noGrp="1"/>
          </p:cNvSpPr>
          <p:nvPr>
            <p:ph type="sldNum" sz="quarter" idx="12"/>
          </p:nvPr>
        </p:nvSpPr>
        <p:spPr>
          <a:xfrm>
            <a:off x="807930" y="6167332"/>
            <a:ext cx="523729" cy="365125"/>
          </a:xfrm>
          <a:prstGeom prst="rect">
            <a:avLst/>
          </a:prstGeom>
        </p:spPr>
        <p:txBody>
          <a:bodyPr/>
          <a:lstStyle>
            <a:lvl1pPr>
              <a:defRPr>
                <a:solidFill>
                  <a:schemeClr val="accent1">
                    <a:lumMod val="75000"/>
                  </a:schemeClr>
                </a:solidFill>
                <a:latin typeface="Gill Sans MT Condensed" panose="020B0506020104020203" pitchFamily="34" charset="0"/>
              </a:defRPr>
            </a:lvl1pPr>
          </a:lstStyle>
          <a:p>
            <a:fld id="{23E5409F-F019-4C52-B270-9DD101B42567}" type="slidenum">
              <a:rPr lang="zh-CN" altLang="en-US" smtClean="0"/>
              <a:pPr/>
              <a:t>‹#›</a:t>
            </a:fld>
            <a:endParaRPr lang="zh-CN" altLang="en-US" dirty="0"/>
          </a:p>
        </p:txBody>
      </p:sp>
      <p:cxnSp>
        <p:nvCxnSpPr>
          <p:cNvPr id="7" name="直接连接符 6"/>
          <p:cNvCxnSpPr/>
          <p:nvPr userDrawn="1"/>
        </p:nvCxnSpPr>
        <p:spPr>
          <a:xfrm flipV="1">
            <a:off x="4747364" y="6349895"/>
            <a:ext cx="5311036" cy="13327"/>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a:off x="1440493" y="6167332"/>
            <a:ext cx="0" cy="332349"/>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2" name="文本框 11"/>
          <p:cNvSpPr txBox="1"/>
          <p:nvPr userDrawn="1"/>
        </p:nvSpPr>
        <p:spPr>
          <a:xfrm>
            <a:off x="1584542" y="6211394"/>
            <a:ext cx="3018773" cy="276999"/>
          </a:xfrm>
          <a:prstGeom prst="rect">
            <a:avLst/>
          </a:prstGeom>
          <a:noFill/>
        </p:spPr>
        <p:txBody>
          <a:bodyPr wrap="square" rtlCol="0">
            <a:spAutoFit/>
          </a:bodyPr>
          <a:lstStyle/>
          <a:p>
            <a:r>
              <a:rPr lang="zh-CN" altLang="en-US" sz="1200" b="1" dirty="0" smtClean="0">
                <a:solidFill>
                  <a:schemeClr val="accent1">
                    <a:lumMod val="75000"/>
                  </a:schemeClr>
                </a:solidFill>
                <a:latin typeface="Gill Sans MT" panose="020B0502020104020203" pitchFamily="34" charset="0"/>
              </a:rPr>
              <a:t>江苏仁合中惠工程咨询有限公司</a:t>
            </a:r>
            <a:endParaRPr lang="zh-CN" altLang="en-US" sz="1200" b="1" dirty="0">
              <a:solidFill>
                <a:schemeClr val="accent1">
                  <a:lumMod val="75000"/>
                </a:schemeClr>
              </a:solidFill>
              <a:latin typeface="Gill Sans MT" panose="020B0502020104020203" pitchFamily="34" charset="0"/>
            </a:endParaRPr>
          </a:p>
        </p:txBody>
      </p:sp>
      <p:sp>
        <p:nvSpPr>
          <p:cNvPr id="2" name="矩形 1"/>
          <p:cNvSpPr/>
          <p:nvPr userDrawn="1"/>
        </p:nvSpPr>
        <p:spPr>
          <a:xfrm>
            <a:off x="0" y="0"/>
            <a:ext cx="12192000" cy="1061634"/>
          </a:xfrm>
          <a:prstGeom prst="rect">
            <a:avLst/>
          </a:prstGeom>
          <a:gradFill flip="none" rotWithShape="1">
            <a:gsLst>
              <a:gs pos="0">
                <a:schemeClr val="accent1">
                  <a:lumMod val="75000"/>
                  <a:shade val="30000"/>
                  <a:satMod val="115000"/>
                </a:schemeClr>
              </a:gs>
              <a:gs pos="50000">
                <a:schemeClr val="accent1">
                  <a:lumMod val="75000"/>
                  <a:shade val="67500"/>
                  <a:satMod val="115000"/>
                </a:schemeClr>
              </a:gs>
              <a:gs pos="100000">
                <a:schemeClr val="accent1">
                  <a:lumMod val="75000"/>
                  <a:shade val="100000"/>
                  <a:satMod val="115000"/>
                </a:schemeClr>
              </a:gs>
            </a:gsLst>
            <a:path path="circle">
              <a:fillToRect l="100000" b="100000"/>
            </a:path>
            <a:tileRect t="-100000" r="-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10800000" scaled="1"/>
                <a:tileRect/>
              </a:gradFill>
            </a:endParaRPr>
          </a:p>
        </p:txBody>
      </p:sp>
      <p:sp>
        <p:nvSpPr>
          <p:cNvPr id="3" name="矩形 2"/>
          <p:cNvSpPr/>
          <p:nvPr userDrawn="1"/>
        </p:nvSpPr>
        <p:spPr>
          <a:xfrm>
            <a:off x="0" y="1061634"/>
            <a:ext cx="12192000" cy="13173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59426911"/>
      </p:ext>
    </p:extLst>
  </p:cSld>
  <p:clrMapOvr>
    <a:masterClrMapping/>
  </p:clrMapOvr>
  <p:timing>
    <p:tnLst>
      <p:par>
        <p:cTn id="1" dur="indefinite" restart="never" nodeType="tmRoot"/>
      </p:par>
    </p:tnLst>
  </p:timing>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07930" y="6167332"/>
            <a:ext cx="523729" cy="365125"/>
          </a:xfrm>
          <a:prstGeom prst="rect">
            <a:avLst/>
          </a:prstGeom>
        </p:spPr>
        <p:txBody>
          <a:bodyPr/>
          <a:lstStyle>
            <a:lvl1pPr>
              <a:defRPr>
                <a:solidFill>
                  <a:schemeClr val="accent1">
                    <a:lumMod val="75000"/>
                  </a:schemeClr>
                </a:solidFill>
                <a:latin typeface="Gill Sans MT Condensed" panose="020B0506020104020203" pitchFamily="34" charset="0"/>
              </a:defRPr>
            </a:lvl1pPr>
          </a:lstStyle>
          <a:p>
            <a:fld id="{23E5409F-F019-4C52-B270-9DD101B42567}" type="slidenum">
              <a:rPr lang="zh-CN" altLang="en-US" smtClean="0"/>
              <a:pPr/>
              <a:t>‹#›</a:t>
            </a:fld>
            <a:endParaRPr lang="zh-CN" altLang="en-US" dirty="0"/>
          </a:p>
        </p:txBody>
      </p:sp>
      <p:cxnSp>
        <p:nvCxnSpPr>
          <p:cNvPr id="7" name="直接连接符 6"/>
          <p:cNvCxnSpPr/>
          <p:nvPr userDrawn="1"/>
        </p:nvCxnSpPr>
        <p:spPr>
          <a:xfrm flipV="1">
            <a:off x="4747364" y="6349895"/>
            <a:ext cx="5311036" cy="13327"/>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a:off x="1440493" y="6167332"/>
            <a:ext cx="0" cy="332349"/>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2" name="文本框 11"/>
          <p:cNvSpPr txBox="1"/>
          <p:nvPr userDrawn="1"/>
        </p:nvSpPr>
        <p:spPr>
          <a:xfrm>
            <a:off x="1584542" y="6211394"/>
            <a:ext cx="3018773" cy="276999"/>
          </a:xfrm>
          <a:prstGeom prst="rect">
            <a:avLst/>
          </a:prstGeom>
          <a:noFill/>
        </p:spPr>
        <p:txBody>
          <a:bodyPr wrap="square" rtlCol="0">
            <a:spAutoFit/>
          </a:bodyPr>
          <a:lstStyle/>
          <a:p>
            <a:r>
              <a:rPr lang="en-US" altLang="zh-CN" sz="1200" b="1" dirty="0" smtClean="0">
                <a:solidFill>
                  <a:schemeClr val="accent1">
                    <a:lumMod val="75000"/>
                  </a:schemeClr>
                </a:solidFill>
                <a:latin typeface="Gill Sans MT" panose="020B0502020104020203" pitchFamily="34" charset="0"/>
              </a:rPr>
              <a:t>Titan Wind Energy (Suzhou) Co., TD</a:t>
            </a:r>
            <a:endParaRPr lang="zh-CN" altLang="en-US" sz="1200" b="1" dirty="0">
              <a:solidFill>
                <a:schemeClr val="accent1">
                  <a:lumMod val="75000"/>
                </a:schemeClr>
              </a:solidFill>
              <a:latin typeface="Gill Sans MT" panose="020B0502020104020203" pitchFamily="34" charset="0"/>
            </a:endParaRPr>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0"/>
            <a:ext cx="12192000" cy="5892800"/>
          </a:xfrm>
          <a:prstGeom prst="rect">
            <a:avLst/>
          </a:prstGeom>
        </p:spPr>
      </p:pic>
      <p:sp>
        <p:nvSpPr>
          <p:cNvPr id="9" name="文本框 8"/>
          <p:cNvSpPr txBox="1"/>
          <p:nvPr userDrawn="1"/>
        </p:nvSpPr>
        <p:spPr>
          <a:xfrm>
            <a:off x="1422400" y="1995055"/>
            <a:ext cx="9042400" cy="1107996"/>
          </a:xfrm>
          <a:prstGeom prst="rect">
            <a:avLst/>
          </a:prstGeom>
          <a:noFill/>
        </p:spPr>
        <p:txBody>
          <a:bodyPr wrap="square" rtlCol="0">
            <a:spAutoFit/>
          </a:bodyPr>
          <a:lstStyle/>
          <a:p>
            <a:pPr algn="ctr"/>
            <a:r>
              <a:rPr lang="en-US" altLang="zh-CN" sz="6600" dirty="0" smtClean="0">
                <a:solidFill>
                  <a:schemeClr val="accent4"/>
                </a:solidFill>
              </a:rPr>
              <a:t>Backup Slides Below</a:t>
            </a:r>
            <a:endParaRPr lang="zh-CN" altLang="en-US" sz="6600" dirty="0">
              <a:solidFill>
                <a:schemeClr val="accent4"/>
              </a:solidFill>
            </a:endParaRPr>
          </a:p>
        </p:txBody>
      </p:sp>
    </p:spTree>
    <p:extLst>
      <p:ext uri="{BB962C8B-B14F-4D97-AF65-F5344CB8AC3E}">
        <p14:creationId xmlns:p14="http://schemas.microsoft.com/office/powerpoint/2010/main" xmlns="" val="1177332684"/>
      </p:ext>
    </p:extLst>
  </p:cSld>
  <p:clrMapOvr>
    <a:masterClrMapping/>
  </p:clrMapOvr>
  <p:timing>
    <p:tnLst>
      <p:par>
        <p:cTn id="1" dur="indefinite" restart="never" nodeType="tmRoot"/>
      </p:par>
    </p:tnLst>
  </p:timing>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0"/>
            <a:ext cx="12192000" cy="6858000"/>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gradFill>
              <a:gsLst>
                <a:gs pos="0">
                  <a:schemeClr val="accent1">
                    <a:tint val="66000"/>
                    <a:satMod val="160000"/>
                    <a:alpha val="13000"/>
                  </a:schemeClr>
                </a:gs>
                <a:gs pos="50000">
                  <a:schemeClr val="accent1">
                    <a:tint val="44500"/>
                    <a:satMod val="160000"/>
                  </a:schemeClr>
                </a:gs>
                <a:gs pos="100000">
                  <a:schemeClr val="accent1">
                    <a:tint val="23500"/>
                    <a:satMod val="160000"/>
                  </a:schemeClr>
                </a:gs>
              </a:gsLst>
              <a:lin ang="5400000" scaled="0"/>
            </a:gradFill>
          </a:ln>
          <a:effectLst>
            <a:outerShdw blurRad="190500" algn="tl" rotWithShape="0">
              <a:srgbClr val="000000">
                <a:alpha val="70000"/>
              </a:srgbClr>
            </a:outerShdw>
          </a:effectLst>
        </p:spPr>
      </p:pic>
      <p:sp>
        <p:nvSpPr>
          <p:cNvPr id="2" name="标题 1"/>
          <p:cNvSpPr>
            <a:spLocks noGrp="1"/>
          </p:cNvSpPr>
          <p:nvPr>
            <p:ph type="ctrTitle" hasCustomPrompt="1"/>
          </p:nvPr>
        </p:nvSpPr>
        <p:spPr>
          <a:xfrm>
            <a:off x="1524000" y="1122363"/>
            <a:ext cx="9144000" cy="2387600"/>
          </a:xfrm>
          <a:prstGeom prst="rect">
            <a:avLst/>
          </a:prstGeom>
        </p:spPr>
        <p:txBody>
          <a:bodyPr anchor="b"/>
          <a:lstStyle>
            <a:lvl1pPr algn="ctr">
              <a:defRPr sz="6000">
                <a:solidFill>
                  <a:schemeClr val="bg1"/>
                </a:solidFill>
                <a:latin typeface="Arial" panose="020B0604020202020204" pitchFamily="34" charset="0"/>
                <a:cs typeface="Arial" panose="020B0604020202020204" pitchFamily="34" charset="0"/>
              </a:defRPr>
            </a:lvl1pPr>
          </a:lstStyle>
          <a:p>
            <a:r>
              <a:rPr lang="en-US" altLang="zh-CN" dirty="0" smtClean="0"/>
              <a:t>Thank You!</a:t>
            </a:r>
            <a:endParaRPr lang="zh-CN" altLang="en-US" dirty="0"/>
          </a:p>
        </p:txBody>
      </p:sp>
      <p:sp>
        <p:nvSpPr>
          <p:cNvPr id="9" name="文本框 8"/>
          <p:cNvSpPr txBox="1"/>
          <p:nvPr userDrawn="1"/>
        </p:nvSpPr>
        <p:spPr>
          <a:xfrm>
            <a:off x="1397726" y="6211394"/>
            <a:ext cx="3205589" cy="307777"/>
          </a:xfrm>
          <a:prstGeom prst="rect">
            <a:avLst/>
          </a:prstGeom>
          <a:noFill/>
        </p:spPr>
        <p:txBody>
          <a:bodyPr wrap="square" rtlCol="0">
            <a:spAutoFit/>
          </a:bodyPr>
          <a:lstStyle/>
          <a:p>
            <a:endParaRPr lang="zh-CN" altLang="en-US" sz="1400" b="1" baseline="0" dirty="0">
              <a:solidFill>
                <a:schemeClr val="tx1"/>
              </a:solidFill>
              <a:latin typeface="Gill Sans MT" panose="020B0502020104020203" pitchFamily="34" charset="0"/>
            </a:endParaRPr>
          </a:p>
        </p:txBody>
      </p:sp>
    </p:spTree>
    <p:extLst>
      <p:ext uri="{BB962C8B-B14F-4D97-AF65-F5344CB8AC3E}">
        <p14:creationId xmlns:p14="http://schemas.microsoft.com/office/powerpoint/2010/main" xmlns="" val="12896389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cxnSp>
        <p:nvCxnSpPr>
          <p:cNvPr id="4" name="直接连接符 3"/>
          <p:cNvCxnSpPr/>
          <p:nvPr userDrawn="1"/>
        </p:nvCxnSpPr>
        <p:spPr>
          <a:xfrm flipV="1">
            <a:off x="4271554" y="6570617"/>
            <a:ext cx="4415246" cy="13063"/>
          </a:xfrm>
          <a:prstGeom prst="line">
            <a:avLst/>
          </a:prstGeom>
        </p:spPr>
        <p:style>
          <a:lnRef idx="1">
            <a:schemeClr val="accent1"/>
          </a:lnRef>
          <a:fillRef idx="0">
            <a:schemeClr val="accent1"/>
          </a:fillRef>
          <a:effectRef idx="0">
            <a:schemeClr val="accent1"/>
          </a:effectRef>
          <a:fontRef idx="minor">
            <a:schemeClr val="tx1"/>
          </a:fontRef>
        </p:style>
      </p:cxnSp>
      <p:pic>
        <p:nvPicPr>
          <p:cNvPr id="1026" name="图片 1"/>
          <p:cNvPicPr>
            <a:picLocks noChangeAspect="1" noChangeArrowheads="1"/>
          </p:cNvPicPr>
          <p:nvPr userDrawn="1"/>
        </p:nvPicPr>
        <p:blipFill>
          <a:blip r:embed="rId2" cstate="print"/>
          <a:srcRect/>
          <a:stretch>
            <a:fillRect/>
          </a:stretch>
        </p:blipFill>
        <p:spPr bwMode="auto">
          <a:xfrm>
            <a:off x="10924903" y="6335486"/>
            <a:ext cx="426720" cy="339634"/>
          </a:xfrm>
          <a:prstGeom prst="rect">
            <a:avLst/>
          </a:prstGeom>
          <a:noFill/>
          <a:ln w="9525">
            <a:noFill/>
            <a:miter lim="800000"/>
            <a:headEnd/>
            <a:tailEnd/>
          </a:ln>
        </p:spPr>
      </p:pic>
      <p:sp>
        <p:nvSpPr>
          <p:cNvPr id="7" name="TextBox 6"/>
          <p:cNvSpPr txBox="1"/>
          <p:nvPr userDrawn="1"/>
        </p:nvSpPr>
        <p:spPr>
          <a:xfrm>
            <a:off x="0" y="6387737"/>
            <a:ext cx="4206240" cy="369332"/>
          </a:xfrm>
          <a:prstGeom prst="rect">
            <a:avLst/>
          </a:prstGeom>
          <a:noFill/>
        </p:spPr>
        <p:txBody>
          <a:bodyPr wrap="squar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      </a:t>
            </a:r>
            <a:endParaRPr lang="zh-CN" altLang="en-US" sz="1100" baseline="0" dirty="0">
              <a:solidFill>
                <a:schemeClr val="accent5">
                  <a:lumMod val="75000"/>
                </a:schemeClr>
              </a:solidFill>
            </a:endParaRPr>
          </a:p>
        </p:txBody>
      </p:sp>
      <p:sp>
        <p:nvSpPr>
          <p:cNvPr id="8" name="TextBox 7"/>
          <p:cNvSpPr txBox="1"/>
          <p:nvPr userDrawn="1"/>
        </p:nvSpPr>
        <p:spPr>
          <a:xfrm>
            <a:off x="8752114" y="6413863"/>
            <a:ext cx="2860765" cy="261610"/>
          </a:xfrm>
          <a:prstGeom prst="rect">
            <a:avLst/>
          </a:prstGeom>
          <a:noFill/>
        </p:spPr>
        <p:txBody>
          <a:bodyPr wrap="square" rtlCol="0">
            <a:spAutoFit/>
          </a:bodyPr>
          <a:lstStyle/>
          <a:p>
            <a:r>
              <a:rPr lang="zh-CN" altLang="en-US" sz="1100" dirty="0" smtClean="0"/>
              <a:t> </a:t>
            </a:r>
            <a:r>
              <a:rPr lang="zh-CN" altLang="en-US" sz="1100" baseline="0" dirty="0" smtClean="0">
                <a:solidFill>
                  <a:schemeClr val="accent5">
                    <a:lumMod val="75000"/>
                  </a:schemeClr>
                </a:solidFill>
              </a:rPr>
              <a:t>江苏仁合中惠工程咨询有限公司</a:t>
            </a:r>
            <a:endParaRPr lang="zh-CN" altLang="en-US" sz="11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7" name="Picture 2" descr="C:\Documents and Settings\Administrator\桌面\图片1 拷贝.jpg"/>
          <p:cNvPicPr>
            <a:picLocks noChangeAspect="1" noChangeArrowheads="1"/>
          </p:cNvPicPr>
          <p:nvPr/>
        </p:nvPicPr>
        <p:blipFill>
          <a:blip r:embed="rId12" cstate="print"/>
          <a:stretch>
            <a:fillRect/>
          </a:stretch>
        </p:blipFill>
        <p:spPr bwMode="auto">
          <a:xfrm>
            <a:off x="0" y="0"/>
            <a:ext cx="12192000" cy="6322423"/>
          </a:xfrm>
          <a:prstGeom prst="rect">
            <a:avLst/>
          </a:prstGeom>
          <a:noFill/>
        </p:spPr>
      </p:pic>
    </p:spTree>
    <p:extLst>
      <p:ext uri="{BB962C8B-B14F-4D97-AF65-F5344CB8AC3E}">
        <p14:creationId xmlns:p14="http://schemas.microsoft.com/office/powerpoint/2010/main" xmlns="" val="3946060677"/>
      </p:ext>
    </p:extLst>
  </p:cSld>
  <p:clrMap bg1="lt1" tx1="dk1" bg2="lt2" tx2="dk2" accent1="accent1" accent2="accent2" accent3="accent3" accent4="accent4" accent5="accent5" accent6="accent6" hlink="hlink" folHlink="folHlink"/>
  <p:sldLayoutIdLst>
    <p:sldLayoutId id="2147483649" r:id="rId1"/>
    <p:sldLayoutId id="2147483677" r:id="rId2"/>
    <p:sldLayoutId id="2147483655" r:id="rId3"/>
    <p:sldLayoutId id="2147483678" r:id="rId4"/>
    <p:sldLayoutId id="2147483675" r:id="rId5"/>
    <p:sldLayoutId id="2147483662" r:id="rId6"/>
    <p:sldLayoutId id="2147483661" r:id="rId7"/>
    <p:sldLayoutId id="2147483679" r:id="rId8"/>
    <p:sldLayoutId id="2147483680" r:id="rId9"/>
    <p:sldLayoutId id="2147483681" r:id="rId10"/>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609600" y="1317813"/>
            <a:ext cx="10972800" cy="1344706"/>
          </a:xfrm>
        </p:spPr>
        <p:txBody>
          <a:bodyPr anchor="b"/>
          <a:lstStyle/>
          <a:p>
            <a:pPr algn="ctr"/>
            <a:r>
              <a:rPr lang="en-US" altLang="zh-CN" sz="4000" dirty="0" smtClean="0">
                <a:solidFill>
                  <a:schemeClr val="accent5">
                    <a:lumMod val="60000"/>
                    <a:lumOff val="40000"/>
                  </a:schemeClr>
                </a:solidFill>
                <a:latin typeface="微软雅黑" panose="020B0503020204020204" pitchFamily="34" charset="-122"/>
                <a:ea typeface="微软雅黑" panose="020B0503020204020204" pitchFamily="34" charset="-122"/>
                <a:cs typeface="Arial" panose="020B0604020202020204" pitchFamily="34" charset="0"/>
              </a:rPr>
              <a:t/>
            </a:r>
            <a:br>
              <a:rPr lang="en-US" altLang="zh-CN" sz="4000" dirty="0" smtClean="0">
                <a:solidFill>
                  <a:schemeClr val="accent5">
                    <a:lumMod val="60000"/>
                    <a:lumOff val="40000"/>
                  </a:schemeClr>
                </a:solidFill>
                <a:latin typeface="微软雅黑" panose="020B0503020204020204" pitchFamily="34" charset="-122"/>
                <a:ea typeface="微软雅黑" panose="020B0503020204020204" pitchFamily="34" charset="-122"/>
                <a:cs typeface="Arial" panose="020B0604020202020204" pitchFamily="34" charset="0"/>
              </a:rPr>
            </a:br>
            <a:r>
              <a:rPr lang="en-US" altLang="zh-CN" sz="4000" dirty="0" smtClean="0">
                <a:solidFill>
                  <a:schemeClr val="accent5">
                    <a:lumMod val="60000"/>
                    <a:lumOff val="40000"/>
                  </a:schemeClr>
                </a:solidFill>
                <a:latin typeface="微软雅黑" panose="020B0503020204020204" pitchFamily="34" charset="-122"/>
                <a:ea typeface="微软雅黑" panose="020B0503020204020204" pitchFamily="34" charset="-122"/>
                <a:cs typeface="Arial" panose="020B0604020202020204" pitchFamily="34" charset="0"/>
              </a:rPr>
              <a:t>          </a:t>
            </a:r>
            <a:r>
              <a:rPr lang="zh-CN" altLang="en-US" sz="60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工程招标与政府采购</a:t>
            </a:r>
            <a:endParaRPr lang="zh-CN" altLang="en-US" sz="6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 name="副标题 1"/>
          <p:cNvSpPr>
            <a:spLocks noGrp="1"/>
          </p:cNvSpPr>
          <p:nvPr>
            <p:ph type="subTitle" idx="4294967295"/>
          </p:nvPr>
        </p:nvSpPr>
        <p:spPr>
          <a:xfrm>
            <a:off x="641286" y="4010847"/>
            <a:ext cx="10986246" cy="900112"/>
          </a:xfrm>
          <a:prstGeom prst="rect">
            <a:avLst/>
          </a:prstGeom>
        </p:spPr>
        <p:txBody>
          <a:bodyPr/>
          <a:lstStyle/>
          <a:p>
            <a:pPr algn="ctr"/>
            <a:r>
              <a:rPr lang="zh-CN" altLang="en-US" sz="3600" b="1" dirty="0" smtClean="0">
                <a:solidFill>
                  <a:schemeClr val="bg1"/>
                </a:solidFill>
                <a:latin typeface="华文新魏" pitchFamily="2" charset="-122"/>
                <a:ea typeface="华文新魏" pitchFamily="2" charset="-122"/>
              </a:rPr>
              <a:t>江苏仁合中惠工程咨询有限公司  高守东</a:t>
            </a:r>
            <a:r>
              <a:rPr lang="zh-CN" altLang="en-US" sz="2800" dirty="0" smtClean="0">
                <a:solidFill>
                  <a:schemeClr val="bg1"/>
                </a:solidFill>
              </a:rPr>
              <a:t> </a:t>
            </a:r>
            <a:endParaRPr lang="en-US" altLang="zh-CN" sz="2800" dirty="0" smtClean="0">
              <a:solidFill>
                <a:schemeClr val="bg1"/>
              </a:solidFill>
            </a:endParaRPr>
          </a:p>
          <a:p>
            <a:r>
              <a:rPr lang="en-US" altLang="zh-CN" sz="2800" dirty="0" smtClean="0">
                <a:solidFill>
                  <a:schemeClr val="bg1"/>
                </a:solidFill>
              </a:rPr>
              <a:t>                                                       </a:t>
            </a:r>
            <a:r>
              <a:rPr lang="en-US" altLang="zh-CN" sz="3600" b="1" dirty="0" smtClean="0">
                <a:solidFill>
                  <a:schemeClr val="bg1"/>
                </a:solidFill>
                <a:latin typeface="华文新魏" pitchFamily="2" charset="-122"/>
                <a:ea typeface="华文新魏" pitchFamily="2" charset="-122"/>
              </a:rPr>
              <a:t>2021</a:t>
            </a:r>
            <a:r>
              <a:rPr lang="zh-CN" altLang="en-US" sz="3600" b="1" dirty="0" smtClean="0">
                <a:solidFill>
                  <a:schemeClr val="bg1"/>
                </a:solidFill>
                <a:latin typeface="华文新魏" pitchFamily="2" charset="-122"/>
                <a:ea typeface="华文新魏" pitchFamily="2" charset="-122"/>
              </a:rPr>
              <a:t>年</a:t>
            </a:r>
            <a:r>
              <a:rPr lang="en-US" altLang="zh-CN" sz="3600" b="1" dirty="0" smtClean="0">
                <a:solidFill>
                  <a:schemeClr val="bg1"/>
                </a:solidFill>
                <a:latin typeface="华文新魏" pitchFamily="2" charset="-122"/>
                <a:ea typeface="华文新魏" pitchFamily="2" charset="-122"/>
              </a:rPr>
              <a:t>3</a:t>
            </a:r>
            <a:r>
              <a:rPr lang="zh-CN" altLang="en-US" sz="3600" b="1" dirty="0" smtClean="0">
                <a:solidFill>
                  <a:schemeClr val="bg1"/>
                </a:solidFill>
                <a:latin typeface="华文新魏" pitchFamily="2" charset="-122"/>
                <a:ea typeface="华文新魏" pitchFamily="2" charset="-122"/>
              </a:rPr>
              <a:t>月</a:t>
            </a:r>
            <a:endParaRPr lang="zh-CN" altLang="en-US" sz="3600" b="1" dirty="0">
              <a:solidFill>
                <a:schemeClr val="bg1"/>
              </a:solidFill>
              <a:latin typeface="华文新魏" pitchFamily="2" charset="-122"/>
              <a:ea typeface="华文新魏" pitchFamily="2" charset="-122"/>
            </a:endParaRPr>
          </a:p>
        </p:txBody>
      </p:sp>
    </p:spTree>
    <p:extLst>
      <p:ext uri="{BB962C8B-B14F-4D97-AF65-F5344CB8AC3E}">
        <p14:creationId xmlns:p14="http://schemas.microsoft.com/office/powerpoint/2010/main" xmlns="" val="2595935147"/>
      </p:ext>
    </p:extLst>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3E5409F-F019-4C52-B270-9DD101B42567}" type="slidenum">
              <a:rPr lang="zh-CN" altLang="en-US" smtClean="0"/>
              <a:pPr/>
              <a:t>9</a:t>
            </a:fld>
            <a:endParaRPr lang="zh-CN" altLang="en-US" dirty="0"/>
          </a:p>
        </p:txBody>
      </p:sp>
      <p:sp>
        <p:nvSpPr>
          <p:cNvPr id="4" name="矩形 3"/>
          <p:cNvSpPr/>
          <p:nvPr/>
        </p:nvSpPr>
        <p:spPr bwMode="invGray">
          <a:xfrm>
            <a:off x="923397" y="259822"/>
            <a:ext cx="10086975" cy="685800"/>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3600" b="1" dirty="0" smtClean="0">
                <a:solidFill>
                  <a:schemeClr val="tx1"/>
                </a:solidFill>
              </a:rPr>
              <a:t>招标（采购）人与投标人（供应商）</a:t>
            </a:r>
            <a:endParaRPr lang="zh-CN" altLang="en-US" sz="3600" b="1" dirty="0">
              <a:solidFill>
                <a:schemeClr val="tx1"/>
              </a:solidFill>
            </a:endParaRPr>
          </a:p>
        </p:txBody>
      </p:sp>
      <p:sp>
        <p:nvSpPr>
          <p:cNvPr id="5" name="矩形 4"/>
          <p:cNvSpPr/>
          <p:nvPr/>
        </p:nvSpPr>
        <p:spPr bwMode="invGray">
          <a:xfrm>
            <a:off x="785812" y="1343026"/>
            <a:ext cx="5214937" cy="742950"/>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2">
            <a:schemeClr val="dk1"/>
          </a:fillRef>
          <a:effectRef idx="1">
            <a:schemeClr val="dk1"/>
          </a:effectRef>
          <a:fontRef idx="minor">
            <a:schemeClr val="dk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建设工程招标</a:t>
            </a:r>
            <a:endParaRPr lang="zh-CN" altLang="en-US" dirty="0">
              <a:latin typeface="微软雅黑" panose="020B0503020204020204" pitchFamily="34" charset="-122"/>
              <a:ea typeface="微软雅黑" panose="020B0503020204020204" pitchFamily="34" charset="-122"/>
            </a:endParaRPr>
          </a:p>
        </p:txBody>
      </p:sp>
      <p:sp>
        <p:nvSpPr>
          <p:cNvPr id="6" name="矩形 5"/>
          <p:cNvSpPr/>
          <p:nvPr/>
        </p:nvSpPr>
        <p:spPr bwMode="invGray">
          <a:xfrm>
            <a:off x="6057900" y="1357313"/>
            <a:ext cx="5286375" cy="757237"/>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政府采购</a:t>
            </a:r>
            <a:endParaRPr lang="zh-CN" altLang="en-US" dirty="0">
              <a:latin typeface="微软雅黑" panose="020B0503020204020204" pitchFamily="34" charset="-122"/>
              <a:ea typeface="微软雅黑" panose="020B0503020204020204" pitchFamily="34" charset="-122"/>
            </a:endParaRPr>
          </a:p>
        </p:txBody>
      </p:sp>
      <p:sp>
        <p:nvSpPr>
          <p:cNvPr id="7" name="矩形 6"/>
          <p:cNvSpPr/>
          <p:nvPr/>
        </p:nvSpPr>
        <p:spPr bwMode="invGray">
          <a:xfrm>
            <a:off x="785812" y="2100264"/>
            <a:ext cx="5200651" cy="4043362"/>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2">
            <a:schemeClr val="dk1"/>
          </a:fillRef>
          <a:effectRef idx="1">
            <a:schemeClr val="dk1"/>
          </a:effectRef>
          <a:fontRef idx="minor">
            <a:schemeClr val="dk1"/>
          </a:fontRef>
        </p:style>
        <p:txBody>
          <a:bodyPr rtlCol="0" anchor="t"/>
          <a:lstStyle/>
          <a:p>
            <a:pPr>
              <a:buFont typeface="Wingdings" pitchFamily="2" charset="2"/>
              <a:buChar char="l"/>
            </a:pPr>
            <a:r>
              <a:rPr lang="zh-CN" altLang="en-US" sz="1600" b="1" dirty="0" smtClean="0"/>
              <a:t>招标人：</a:t>
            </a:r>
            <a:endParaRPr lang="en-US" altLang="zh-CN" sz="1600" b="1" dirty="0" smtClean="0"/>
          </a:p>
          <a:p>
            <a:pPr>
              <a:lnSpc>
                <a:spcPct val="120000"/>
              </a:lnSpc>
              <a:buNone/>
            </a:pPr>
            <a:r>
              <a:rPr lang="zh-CN" altLang="zh-CN" sz="1600" dirty="0" smtClean="0"/>
              <a:t>政府机构、国有企事业单位、集体企业、私人企业、外商投资企业以及其他非法人组织（法人的分支机构、合伙组织、个体工商户、农村承包经营户）等</a:t>
            </a:r>
            <a:r>
              <a:rPr lang="zh-CN" altLang="en-US" sz="1600" dirty="0" smtClean="0"/>
              <a:t>。</a:t>
            </a:r>
            <a:endParaRPr lang="en-US" altLang="zh-CN" sz="1600" dirty="0" smtClean="0"/>
          </a:p>
          <a:p>
            <a:pPr>
              <a:lnSpc>
                <a:spcPct val="120000"/>
              </a:lnSpc>
              <a:buFont typeface="Wingdings" pitchFamily="2" charset="2"/>
              <a:buChar char="l"/>
            </a:pPr>
            <a:r>
              <a:rPr lang="zh-CN" altLang="en-US" sz="1600" b="1" dirty="0" smtClean="0"/>
              <a:t>投标人：</a:t>
            </a:r>
            <a:endParaRPr lang="en-US" altLang="zh-CN" sz="1600" b="1" dirty="0" smtClean="0"/>
          </a:p>
          <a:p>
            <a:pPr>
              <a:lnSpc>
                <a:spcPct val="120000"/>
              </a:lnSpc>
              <a:buNone/>
            </a:pPr>
            <a:r>
              <a:rPr lang="zh-CN" altLang="zh-CN" sz="1600" dirty="0" smtClean="0"/>
              <a:t>法人或其他组织，个人（仅限于依法招标的科研项目）</a:t>
            </a:r>
            <a:r>
              <a:rPr lang="zh-CN" altLang="en-US" sz="1600" dirty="0" smtClean="0"/>
              <a:t>。</a:t>
            </a:r>
            <a:endParaRPr lang="en-US" altLang="zh-CN" sz="1600" dirty="0" smtClean="0"/>
          </a:p>
          <a:p>
            <a:pPr>
              <a:lnSpc>
                <a:spcPct val="120000"/>
              </a:lnSpc>
              <a:buFont typeface="Wingdings" pitchFamily="2" charset="2"/>
              <a:buChar char="u"/>
            </a:pPr>
            <a:r>
              <a:rPr lang="zh-CN" altLang="en-US" sz="1600" b="1" dirty="0" smtClean="0">
                <a:solidFill>
                  <a:srgbClr val="FF0000"/>
                </a:solidFill>
              </a:rPr>
              <a:t>法人：</a:t>
            </a:r>
            <a:r>
              <a:rPr lang="zh-CN" altLang="en-US" sz="1600" dirty="0" smtClean="0"/>
              <a:t>是指具有独立的民事权利能力和民事行为能力，依法享有民事权利和承担民事义务的组织，包括企业法人、机关法人、事业单位法人及社会团体法人。</a:t>
            </a:r>
            <a:endParaRPr lang="en-US" altLang="zh-CN" sz="1600" dirty="0" smtClean="0"/>
          </a:p>
          <a:p>
            <a:pPr>
              <a:lnSpc>
                <a:spcPct val="120000"/>
              </a:lnSpc>
              <a:buFont typeface="Wingdings" pitchFamily="2" charset="2"/>
              <a:buChar char="u"/>
            </a:pPr>
            <a:r>
              <a:rPr lang="zh-CN" altLang="en-US" sz="1600" b="1" dirty="0" smtClean="0">
                <a:solidFill>
                  <a:srgbClr val="C00000"/>
                </a:solidFill>
              </a:rPr>
              <a:t>其他组织</a:t>
            </a:r>
            <a:r>
              <a:rPr lang="zh-CN" altLang="en-US" sz="1600" dirty="0" smtClean="0">
                <a:solidFill>
                  <a:srgbClr val="0070C0"/>
                </a:solidFill>
              </a:rPr>
              <a:t>，</a:t>
            </a:r>
            <a:r>
              <a:rPr lang="zh-CN" altLang="en-US" sz="1600" dirty="0" smtClean="0"/>
              <a:t>是指合法成立、有一定组织机构和财产，但又不具备法人资格的组织。如：依法登记领取营业执照的合伙组织、企业的分支机构等。</a:t>
            </a:r>
            <a:endParaRPr lang="zh-CN" altLang="en-US" sz="1600" b="1" dirty="0"/>
          </a:p>
        </p:txBody>
      </p:sp>
      <p:sp>
        <p:nvSpPr>
          <p:cNvPr id="8" name="矩形 7"/>
          <p:cNvSpPr/>
          <p:nvPr/>
        </p:nvSpPr>
        <p:spPr bwMode="invGray">
          <a:xfrm>
            <a:off x="6066896" y="2103967"/>
            <a:ext cx="5257800" cy="4000500"/>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accent1"/>
          </a:lnRef>
          <a:fillRef idx="2">
            <a:schemeClr val="accent1"/>
          </a:fillRef>
          <a:effectRef idx="1">
            <a:schemeClr val="accent1"/>
          </a:effectRef>
          <a:fontRef idx="minor">
            <a:schemeClr val="dk1"/>
          </a:fontRef>
        </p:style>
        <p:txBody>
          <a:bodyPr rtlCol="0" anchor="t"/>
          <a:lstStyle/>
          <a:p>
            <a:pPr>
              <a:buFont typeface="Wingdings" pitchFamily="2" charset="2"/>
              <a:buChar char="l"/>
            </a:pPr>
            <a:r>
              <a:rPr lang="zh-CN" altLang="en-US" sz="2000" b="1" dirty="0" smtClean="0"/>
              <a:t>采购人：</a:t>
            </a:r>
            <a:endParaRPr lang="en-US" altLang="zh-CN" sz="2000" b="1" dirty="0" smtClean="0"/>
          </a:p>
          <a:p>
            <a:pPr>
              <a:buNone/>
            </a:pPr>
            <a:r>
              <a:rPr lang="en-US" altLang="zh-CN" sz="2000" dirty="0" smtClean="0"/>
              <a:t>      </a:t>
            </a:r>
            <a:r>
              <a:rPr lang="zh-CN" altLang="zh-CN" sz="2000" dirty="0" smtClean="0"/>
              <a:t>各级国家机构、事业单位和社会团体。</a:t>
            </a:r>
            <a:endParaRPr lang="en-US" altLang="zh-CN" sz="2000" dirty="0" smtClean="0"/>
          </a:p>
          <a:p>
            <a:pPr>
              <a:buFont typeface="Wingdings" pitchFamily="2" charset="2"/>
              <a:buChar char="l"/>
            </a:pPr>
            <a:r>
              <a:rPr lang="zh-CN" altLang="en-US" sz="2000" b="1" dirty="0" smtClean="0"/>
              <a:t>供应商：</a:t>
            </a:r>
            <a:endParaRPr lang="en-US" altLang="zh-CN" sz="2000" b="1" dirty="0" smtClean="0"/>
          </a:p>
          <a:p>
            <a:pPr>
              <a:buNone/>
            </a:pPr>
            <a:r>
              <a:rPr lang="en-US" altLang="zh-CN" sz="2000" dirty="0" smtClean="0"/>
              <a:t>      </a:t>
            </a:r>
            <a:r>
              <a:rPr lang="zh-CN" altLang="zh-CN" sz="2000" dirty="0" smtClean="0"/>
              <a:t>法人、其他组织或者自然人</a:t>
            </a:r>
            <a:r>
              <a:rPr lang="zh-CN" altLang="en-US" sz="2000" dirty="0" smtClean="0"/>
              <a:t>。</a:t>
            </a:r>
            <a:endParaRPr lang="zh-CN" altLang="en-US" sz="20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3E5409F-F019-4C52-B270-9DD101B42567}" type="slidenum">
              <a:rPr lang="zh-CN" altLang="en-US" smtClean="0"/>
              <a:pPr/>
              <a:t>10</a:t>
            </a:fld>
            <a:endParaRPr lang="zh-CN" altLang="en-US" dirty="0"/>
          </a:p>
        </p:txBody>
      </p:sp>
      <p:sp>
        <p:nvSpPr>
          <p:cNvPr id="4" name="矩形 3"/>
          <p:cNvSpPr/>
          <p:nvPr/>
        </p:nvSpPr>
        <p:spPr bwMode="invGray">
          <a:xfrm>
            <a:off x="957263" y="242888"/>
            <a:ext cx="10086975" cy="685800"/>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3600" b="1" dirty="0" smtClean="0">
                <a:solidFill>
                  <a:schemeClr val="tx1"/>
                </a:solidFill>
              </a:rPr>
              <a:t>招标（采购）必需具备的条件</a:t>
            </a:r>
            <a:endParaRPr lang="zh-CN" altLang="en-US" sz="3600" b="1" dirty="0">
              <a:solidFill>
                <a:schemeClr val="tx1"/>
              </a:solidFill>
            </a:endParaRPr>
          </a:p>
        </p:txBody>
      </p:sp>
      <p:sp>
        <p:nvSpPr>
          <p:cNvPr id="5" name="矩形 4"/>
          <p:cNvSpPr/>
          <p:nvPr/>
        </p:nvSpPr>
        <p:spPr bwMode="invGray">
          <a:xfrm>
            <a:off x="785812" y="1343026"/>
            <a:ext cx="5214937" cy="742950"/>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2">
            <a:schemeClr val="dk1"/>
          </a:fillRef>
          <a:effectRef idx="1">
            <a:schemeClr val="dk1"/>
          </a:effectRef>
          <a:fontRef idx="minor">
            <a:schemeClr val="dk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建设工程招标</a:t>
            </a:r>
            <a:endParaRPr lang="zh-CN" altLang="en-US" dirty="0">
              <a:latin typeface="微软雅黑" panose="020B0503020204020204" pitchFamily="34" charset="-122"/>
              <a:ea typeface="微软雅黑" panose="020B0503020204020204" pitchFamily="34" charset="-122"/>
            </a:endParaRPr>
          </a:p>
        </p:txBody>
      </p:sp>
      <p:sp>
        <p:nvSpPr>
          <p:cNvPr id="6" name="矩形 5"/>
          <p:cNvSpPr/>
          <p:nvPr/>
        </p:nvSpPr>
        <p:spPr bwMode="invGray">
          <a:xfrm>
            <a:off x="6057900" y="1357313"/>
            <a:ext cx="5286375" cy="757237"/>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政府采购</a:t>
            </a:r>
            <a:endParaRPr lang="zh-CN" altLang="en-US" dirty="0">
              <a:latin typeface="微软雅黑" panose="020B0503020204020204" pitchFamily="34" charset="-122"/>
              <a:ea typeface="微软雅黑" panose="020B0503020204020204" pitchFamily="34" charset="-122"/>
            </a:endParaRPr>
          </a:p>
        </p:txBody>
      </p:sp>
      <p:sp>
        <p:nvSpPr>
          <p:cNvPr id="7" name="矩形 6"/>
          <p:cNvSpPr/>
          <p:nvPr/>
        </p:nvSpPr>
        <p:spPr bwMode="invGray">
          <a:xfrm>
            <a:off x="785812" y="2100264"/>
            <a:ext cx="5200651" cy="4043362"/>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2">
            <a:schemeClr val="dk1"/>
          </a:fillRef>
          <a:effectRef idx="1">
            <a:schemeClr val="dk1"/>
          </a:effectRef>
          <a:fontRef idx="minor">
            <a:schemeClr val="dk1"/>
          </a:fontRef>
        </p:style>
        <p:txBody>
          <a:bodyPr rtlCol="0" anchor="t"/>
          <a:lstStyle/>
          <a:p>
            <a:pPr>
              <a:lnSpc>
                <a:spcPct val="150000"/>
              </a:lnSpc>
              <a:buFont typeface="Wingdings" pitchFamily="2" charset="2"/>
              <a:buChar char="l"/>
            </a:pPr>
            <a:r>
              <a:rPr lang="zh-CN" altLang="en-US" sz="1400" b="1" dirty="0" smtClean="0"/>
              <a:t>招标人已经依法成立；</a:t>
            </a:r>
            <a:endParaRPr lang="en-US" altLang="zh-CN" sz="1400" b="1" dirty="0" smtClean="0"/>
          </a:p>
          <a:p>
            <a:pPr>
              <a:lnSpc>
                <a:spcPct val="150000"/>
              </a:lnSpc>
              <a:buFont typeface="Wingdings" pitchFamily="2" charset="2"/>
              <a:buChar char="l"/>
            </a:pPr>
            <a:r>
              <a:rPr lang="zh-CN" altLang="en-US" sz="1400" b="1" dirty="0" smtClean="0"/>
              <a:t>初步设计及概算应当履行审批手续的，已经批准；</a:t>
            </a:r>
            <a:endParaRPr lang="en-US" altLang="zh-CN" sz="1400" b="1" dirty="0" smtClean="0"/>
          </a:p>
          <a:p>
            <a:pPr>
              <a:lnSpc>
                <a:spcPct val="150000"/>
              </a:lnSpc>
              <a:buFont typeface="Wingdings" pitchFamily="2" charset="2"/>
              <a:buChar char="l"/>
            </a:pPr>
            <a:r>
              <a:rPr lang="zh-CN" altLang="en-US" sz="1400" b="1" dirty="0" smtClean="0"/>
              <a:t>招标范围、招标方式和招标组织形式等应当履行核准手续的，已经核准；</a:t>
            </a:r>
            <a:endParaRPr lang="en-US" altLang="zh-CN" sz="1400" b="1" dirty="0" smtClean="0"/>
          </a:p>
          <a:p>
            <a:pPr>
              <a:lnSpc>
                <a:spcPct val="150000"/>
              </a:lnSpc>
              <a:buFont typeface="Wingdings" pitchFamily="2" charset="2"/>
              <a:buChar char="l"/>
            </a:pPr>
            <a:r>
              <a:rPr lang="zh-CN" altLang="en-US" sz="1400" b="1" dirty="0" smtClean="0"/>
              <a:t>有相应资金或资金来源已经落实；</a:t>
            </a:r>
            <a:endParaRPr lang="en-US" altLang="zh-CN" sz="1400" b="1" dirty="0" smtClean="0"/>
          </a:p>
          <a:p>
            <a:pPr>
              <a:lnSpc>
                <a:spcPct val="150000"/>
              </a:lnSpc>
              <a:buFont typeface="Wingdings" pitchFamily="2" charset="2"/>
              <a:buChar char="l"/>
            </a:pPr>
            <a:r>
              <a:rPr lang="zh-CN" altLang="en-US" sz="1400" b="1" dirty="0" smtClean="0"/>
              <a:t>有招标所需的设计图纸及技术资料。</a:t>
            </a:r>
            <a:endParaRPr lang="en-US" altLang="zh-CN" sz="1400" b="1" dirty="0" smtClean="0"/>
          </a:p>
          <a:p>
            <a:pPr>
              <a:lnSpc>
                <a:spcPct val="150000"/>
              </a:lnSpc>
            </a:pPr>
            <a:r>
              <a:rPr lang="zh-CN" altLang="en-US" sz="1400" b="1" dirty="0" smtClean="0">
                <a:solidFill>
                  <a:srgbClr val="C00000"/>
                </a:solidFill>
              </a:rPr>
              <a:t>注：    </a:t>
            </a:r>
            <a:r>
              <a:rPr lang="en-US" altLang="zh-CN" sz="1400" b="1" dirty="0" smtClean="0">
                <a:solidFill>
                  <a:srgbClr val="C00000"/>
                </a:solidFill>
              </a:rPr>
              <a:t>2003</a:t>
            </a:r>
            <a:r>
              <a:rPr lang="zh-CN" altLang="en-US" sz="1400" b="1" dirty="0" smtClean="0">
                <a:solidFill>
                  <a:srgbClr val="C00000"/>
                </a:solidFill>
              </a:rPr>
              <a:t>年</a:t>
            </a:r>
            <a:r>
              <a:rPr lang="en-US" altLang="zh-CN" sz="1400" b="1" dirty="0" smtClean="0">
                <a:solidFill>
                  <a:srgbClr val="C00000"/>
                </a:solidFill>
              </a:rPr>
              <a:t>7</a:t>
            </a:r>
            <a:r>
              <a:rPr lang="zh-CN" altLang="en-US" sz="1400" b="1" dirty="0" smtClean="0">
                <a:solidFill>
                  <a:srgbClr val="C00000"/>
                </a:solidFill>
              </a:rPr>
              <a:t>部委第</a:t>
            </a:r>
            <a:r>
              <a:rPr lang="en-US" altLang="zh-CN" sz="1400" b="1" dirty="0" smtClean="0">
                <a:solidFill>
                  <a:srgbClr val="C00000"/>
                </a:solidFill>
              </a:rPr>
              <a:t>30</a:t>
            </a:r>
            <a:r>
              <a:rPr lang="zh-CN" altLang="en-US" sz="1400" b="1" dirty="0" smtClean="0">
                <a:solidFill>
                  <a:srgbClr val="C00000"/>
                </a:solidFill>
              </a:rPr>
              <a:t>号令</a:t>
            </a:r>
            <a:r>
              <a:rPr lang="en-US" altLang="zh-CN" sz="1400" b="1" dirty="0" smtClean="0">
                <a:solidFill>
                  <a:srgbClr val="C00000"/>
                </a:solidFill>
              </a:rPr>
              <a:t>《</a:t>
            </a:r>
            <a:r>
              <a:rPr lang="zh-CN" altLang="en-US" sz="1400" b="1" dirty="0" smtClean="0">
                <a:solidFill>
                  <a:srgbClr val="C00000"/>
                </a:solidFill>
              </a:rPr>
              <a:t>工程建设项目施工招标投标办法</a:t>
            </a:r>
            <a:r>
              <a:rPr lang="en-US" altLang="zh-CN" sz="1400" b="1" dirty="0" smtClean="0">
                <a:solidFill>
                  <a:srgbClr val="C00000"/>
                </a:solidFill>
              </a:rPr>
              <a:t>》</a:t>
            </a:r>
          </a:p>
          <a:p>
            <a:pPr>
              <a:lnSpc>
                <a:spcPct val="150000"/>
              </a:lnSpc>
            </a:pPr>
            <a:endParaRPr lang="en-US" altLang="zh-CN" sz="1400" b="1" dirty="0" smtClean="0"/>
          </a:p>
          <a:p>
            <a:pPr>
              <a:lnSpc>
                <a:spcPct val="150000"/>
              </a:lnSpc>
              <a:buFont typeface="Wingdings" pitchFamily="2" charset="2"/>
              <a:buChar char="u"/>
            </a:pPr>
            <a:r>
              <a:rPr lang="zh-CN" altLang="en-US" sz="1400" b="1" dirty="0" smtClean="0"/>
              <a:t> 建设工程施工、监理招标应当具备满足招标需要的设计文件，提供施工图审查受理单（对需要进行审图的项目）。</a:t>
            </a:r>
            <a:endParaRPr lang="en-US" altLang="zh-CN" sz="1400" b="1" dirty="0" smtClean="0"/>
          </a:p>
          <a:p>
            <a:pPr>
              <a:lnSpc>
                <a:spcPct val="150000"/>
              </a:lnSpc>
            </a:pPr>
            <a:r>
              <a:rPr lang="zh-CN" altLang="en-US" sz="1400" b="1" dirty="0" smtClean="0">
                <a:solidFill>
                  <a:srgbClr val="C00000"/>
                </a:solidFill>
              </a:rPr>
              <a:t>注：苏住建规</a:t>
            </a:r>
            <a:r>
              <a:rPr lang="en-US" altLang="zh-CN" sz="1400" b="1" dirty="0" smtClean="0">
                <a:solidFill>
                  <a:srgbClr val="C00000"/>
                </a:solidFill>
              </a:rPr>
              <a:t>〔2017〕8</a:t>
            </a:r>
            <a:r>
              <a:rPr lang="zh-CN" altLang="en-US" sz="1400" b="1" dirty="0" smtClean="0">
                <a:solidFill>
                  <a:srgbClr val="C00000"/>
                </a:solidFill>
              </a:rPr>
              <a:t>号</a:t>
            </a:r>
            <a:endParaRPr lang="en-US" altLang="zh-CN" sz="1400" b="1" dirty="0" smtClean="0">
              <a:solidFill>
                <a:srgbClr val="C00000"/>
              </a:solidFill>
            </a:endParaRPr>
          </a:p>
        </p:txBody>
      </p:sp>
      <p:sp>
        <p:nvSpPr>
          <p:cNvPr id="8" name="矩形 7"/>
          <p:cNvSpPr/>
          <p:nvPr/>
        </p:nvSpPr>
        <p:spPr bwMode="invGray">
          <a:xfrm>
            <a:off x="6100763" y="2171700"/>
            <a:ext cx="5257800" cy="4000500"/>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accent1"/>
          </a:lnRef>
          <a:fillRef idx="2">
            <a:schemeClr val="accent1"/>
          </a:fillRef>
          <a:effectRef idx="1">
            <a:schemeClr val="accent1"/>
          </a:effectRef>
          <a:fontRef idx="minor">
            <a:schemeClr val="dk1"/>
          </a:fontRef>
        </p:style>
        <p:txBody>
          <a:bodyPr rtlCol="0" anchor="t"/>
          <a:lstStyle/>
          <a:p>
            <a:pPr marL="441325" indent="-441325">
              <a:lnSpc>
                <a:spcPct val="150000"/>
              </a:lnSpc>
            </a:pPr>
            <a:r>
              <a:rPr lang="en-US" altLang="zh-CN" b="1" dirty="0" smtClean="0"/>
              <a:t>1</a:t>
            </a:r>
            <a:r>
              <a:rPr lang="zh-CN" altLang="en-US" b="1" dirty="0" smtClean="0"/>
              <a:t>、采购预算合理并经批准</a:t>
            </a:r>
          </a:p>
          <a:p>
            <a:pPr marL="441325" indent="-441325">
              <a:lnSpc>
                <a:spcPct val="150000"/>
              </a:lnSpc>
              <a:buNone/>
            </a:pPr>
            <a:r>
              <a:rPr lang="zh-CN" altLang="en-US" b="1" dirty="0" smtClean="0"/>
              <a:t>     </a:t>
            </a:r>
            <a:r>
              <a:rPr lang="en-US" altLang="zh-CN" b="1" dirty="0" smtClean="0"/>
              <a:t>--</a:t>
            </a:r>
            <a:r>
              <a:rPr lang="zh-CN" altLang="en-US" b="1" dirty="0" smtClean="0"/>
              <a:t>政府采购资金核定单</a:t>
            </a:r>
          </a:p>
          <a:p>
            <a:pPr marL="441325" indent="-441325">
              <a:lnSpc>
                <a:spcPct val="150000"/>
              </a:lnSpc>
              <a:buNone/>
            </a:pPr>
            <a:r>
              <a:rPr lang="en-US" altLang="zh-CN" b="1" dirty="0" smtClean="0"/>
              <a:t>2</a:t>
            </a:r>
            <a:r>
              <a:rPr lang="zh-CN" altLang="en-US" b="1" dirty="0" smtClean="0"/>
              <a:t>、采购需求应当合规、完整、明确</a:t>
            </a:r>
            <a:r>
              <a:rPr lang="en-US" altLang="zh-CN" b="1" dirty="0" smtClean="0"/>
              <a:t>---</a:t>
            </a:r>
            <a:r>
              <a:rPr lang="zh-CN" altLang="en-US" b="1" dirty="0" smtClean="0"/>
              <a:t>三个基本要求</a:t>
            </a:r>
          </a:p>
          <a:p>
            <a:pPr marL="441325" indent="-441325">
              <a:lnSpc>
                <a:spcPct val="150000"/>
              </a:lnSpc>
              <a:buNone/>
            </a:pPr>
            <a:r>
              <a:rPr lang="zh-CN" altLang="en-US" b="1" dirty="0" smtClean="0"/>
              <a:t>      </a:t>
            </a:r>
            <a:r>
              <a:rPr lang="zh-CN" altLang="en-US" sz="1600" b="1" dirty="0" smtClean="0">
                <a:solidFill>
                  <a:srgbClr val="FF0000"/>
                </a:solidFill>
              </a:rPr>
              <a:t>可征求社会公众、相关供应商、专家的意见获取采购需求</a:t>
            </a:r>
          </a:p>
          <a:p>
            <a:pPr marL="441325" indent="-441325">
              <a:lnSpc>
                <a:spcPct val="150000"/>
              </a:lnSpc>
              <a:buNone/>
            </a:pPr>
            <a:r>
              <a:rPr lang="en-US" altLang="zh-CN" b="1" dirty="0" smtClean="0"/>
              <a:t>3</a:t>
            </a:r>
            <a:r>
              <a:rPr lang="zh-CN" altLang="en-US" b="1" dirty="0" smtClean="0"/>
              <a:t>、签订政府采购代理合同 （如委托代理公司）</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3E5409F-F019-4C52-B270-9DD101B42567}" type="slidenum">
              <a:rPr lang="zh-CN" altLang="en-US" smtClean="0"/>
              <a:pPr/>
              <a:t>11</a:t>
            </a:fld>
            <a:endParaRPr lang="zh-CN" altLang="en-US" dirty="0"/>
          </a:p>
        </p:txBody>
      </p:sp>
      <p:sp>
        <p:nvSpPr>
          <p:cNvPr id="4" name="矩形 3"/>
          <p:cNvSpPr/>
          <p:nvPr/>
        </p:nvSpPr>
        <p:spPr bwMode="invGray">
          <a:xfrm>
            <a:off x="957263" y="242888"/>
            <a:ext cx="10086975" cy="685800"/>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3600" b="1" dirty="0" smtClean="0">
                <a:solidFill>
                  <a:schemeClr val="tx1"/>
                </a:solidFill>
              </a:rPr>
              <a:t>招标采购组织形式</a:t>
            </a:r>
            <a:endParaRPr lang="zh-CN" altLang="en-US" sz="3600" b="1" dirty="0">
              <a:solidFill>
                <a:schemeClr val="tx1"/>
              </a:solidFill>
            </a:endParaRPr>
          </a:p>
        </p:txBody>
      </p:sp>
      <p:sp>
        <p:nvSpPr>
          <p:cNvPr id="5" name="矩形 4"/>
          <p:cNvSpPr/>
          <p:nvPr/>
        </p:nvSpPr>
        <p:spPr bwMode="invGray">
          <a:xfrm>
            <a:off x="785812" y="1343026"/>
            <a:ext cx="5214937" cy="742950"/>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2">
            <a:schemeClr val="dk1"/>
          </a:fillRef>
          <a:effectRef idx="1">
            <a:schemeClr val="dk1"/>
          </a:effectRef>
          <a:fontRef idx="minor">
            <a:schemeClr val="dk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建设工程招标</a:t>
            </a:r>
            <a:endParaRPr lang="zh-CN" altLang="en-US" dirty="0">
              <a:latin typeface="微软雅黑" panose="020B0503020204020204" pitchFamily="34" charset="-122"/>
              <a:ea typeface="微软雅黑" panose="020B0503020204020204" pitchFamily="34" charset="-122"/>
            </a:endParaRPr>
          </a:p>
        </p:txBody>
      </p:sp>
      <p:sp>
        <p:nvSpPr>
          <p:cNvPr id="6" name="矩形 5"/>
          <p:cNvSpPr/>
          <p:nvPr/>
        </p:nvSpPr>
        <p:spPr bwMode="invGray">
          <a:xfrm>
            <a:off x="6057900" y="1357313"/>
            <a:ext cx="5286375" cy="757237"/>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政府采购</a:t>
            </a:r>
            <a:endParaRPr lang="zh-CN" altLang="en-US" dirty="0">
              <a:latin typeface="微软雅黑" panose="020B0503020204020204" pitchFamily="34" charset="-122"/>
              <a:ea typeface="微软雅黑" panose="020B0503020204020204" pitchFamily="34" charset="-122"/>
            </a:endParaRPr>
          </a:p>
        </p:txBody>
      </p:sp>
      <p:sp>
        <p:nvSpPr>
          <p:cNvPr id="7" name="矩形 6"/>
          <p:cNvSpPr/>
          <p:nvPr/>
        </p:nvSpPr>
        <p:spPr bwMode="invGray">
          <a:xfrm>
            <a:off x="751945" y="2100264"/>
            <a:ext cx="5200651" cy="4043362"/>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2">
            <a:schemeClr val="dk1"/>
          </a:fillRef>
          <a:effectRef idx="1">
            <a:schemeClr val="dk1"/>
          </a:effectRef>
          <a:fontRef idx="minor">
            <a:schemeClr val="dk1"/>
          </a:fontRef>
        </p:style>
        <p:txBody>
          <a:bodyPr rtlCol="0" anchor="t"/>
          <a:lstStyle/>
          <a:p>
            <a:pPr>
              <a:buFont typeface="Wingdings" pitchFamily="2" charset="2"/>
              <a:buChar char="l"/>
            </a:pPr>
            <a:r>
              <a:rPr lang="zh-CN" altLang="en-US" sz="3200" dirty="0" smtClean="0"/>
              <a:t>委托招标</a:t>
            </a:r>
            <a:endParaRPr lang="en-US" altLang="zh-CN" sz="3200" dirty="0" smtClean="0"/>
          </a:p>
          <a:p>
            <a:pPr>
              <a:buFont typeface="Wingdings" pitchFamily="2" charset="2"/>
              <a:buChar char="l"/>
            </a:pPr>
            <a:r>
              <a:rPr lang="zh-CN" altLang="en-US" sz="3200" dirty="0" smtClean="0"/>
              <a:t>自行招标</a:t>
            </a:r>
            <a:endParaRPr lang="zh-CN" altLang="en-US" sz="3200" dirty="0"/>
          </a:p>
        </p:txBody>
      </p:sp>
      <p:sp>
        <p:nvSpPr>
          <p:cNvPr id="8" name="矩形 7"/>
          <p:cNvSpPr/>
          <p:nvPr/>
        </p:nvSpPr>
        <p:spPr bwMode="invGray">
          <a:xfrm>
            <a:off x="6066896" y="2103967"/>
            <a:ext cx="5257800" cy="4000500"/>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accent1"/>
          </a:lnRef>
          <a:fillRef idx="2">
            <a:schemeClr val="accent1"/>
          </a:fillRef>
          <a:effectRef idx="1">
            <a:schemeClr val="accent1"/>
          </a:effectRef>
          <a:fontRef idx="minor">
            <a:schemeClr val="dk1"/>
          </a:fontRef>
        </p:style>
        <p:txBody>
          <a:bodyPr rtlCol="0" anchor="t"/>
          <a:lstStyle/>
          <a:p>
            <a:pPr>
              <a:buFont typeface="Wingdings" pitchFamily="2" charset="2"/>
              <a:buChar char="l"/>
            </a:pPr>
            <a:r>
              <a:rPr lang="zh-CN" altLang="en-US" sz="2400" dirty="0" smtClean="0"/>
              <a:t>自行采购</a:t>
            </a:r>
            <a:endParaRPr lang="en-US" altLang="zh-CN" sz="2400" dirty="0" smtClean="0"/>
          </a:p>
          <a:p>
            <a:r>
              <a:rPr lang="en-US" altLang="zh-CN" sz="2400" dirty="0" smtClean="0"/>
              <a:t>1</a:t>
            </a:r>
            <a:r>
              <a:rPr lang="zh-CN" altLang="en-US" sz="2400" dirty="0" smtClean="0"/>
              <a:t>、有编制招标文件、组织招标的能力和条件</a:t>
            </a:r>
            <a:r>
              <a:rPr lang="en-US" altLang="zh-CN" sz="2400" dirty="0" smtClean="0"/>
              <a:t>;</a:t>
            </a:r>
          </a:p>
          <a:p>
            <a:r>
              <a:rPr lang="en-US" altLang="zh-CN" sz="2400" dirty="0" smtClean="0"/>
              <a:t>2</a:t>
            </a:r>
            <a:r>
              <a:rPr lang="zh-CN" altLang="en-US" sz="2400" dirty="0" smtClean="0"/>
              <a:t>、有与采购项目专业性相适应的专业人员。</a:t>
            </a:r>
          </a:p>
          <a:p>
            <a:pPr>
              <a:buFont typeface="Wingdings" pitchFamily="2" charset="2"/>
              <a:buChar char="l"/>
            </a:pPr>
            <a:r>
              <a:rPr lang="zh-CN" altLang="en-US" sz="2400" dirty="0" smtClean="0"/>
              <a:t>委托采购</a:t>
            </a:r>
            <a:endParaRPr lang="en-US" altLang="zh-CN" sz="2400" dirty="0" smtClean="0"/>
          </a:p>
          <a:p>
            <a:pPr indent="812800"/>
            <a:r>
              <a:rPr lang="en-US" altLang="zh-CN" sz="2400" dirty="0" smtClean="0"/>
              <a:t>1</a:t>
            </a:r>
            <a:r>
              <a:rPr lang="zh-CN" altLang="en-US" sz="2400" dirty="0" smtClean="0"/>
              <a:t>、集中采购</a:t>
            </a:r>
            <a:endParaRPr lang="en-US" altLang="zh-CN" sz="2400" dirty="0" smtClean="0"/>
          </a:p>
          <a:p>
            <a:pPr indent="812800"/>
            <a:r>
              <a:rPr lang="en-US" altLang="zh-CN" sz="2400" dirty="0" smtClean="0"/>
              <a:t>2</a:t>
            </a:r>
            <a:r>
              <a:rPr lang="zh-CN" altLang="en-US" sz="2400" dirty="0" smtClean="0"/>
              <a:t>、分散采购</a:t>
            </a:r>
            <a:endParaRPr lang="zh-CN" altLang="en-US" sz="2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3E5409F-F019-4C52-B270-9DD101B42567}" type="slidenum">
              <a:rPr lang="zh-CN" altLang="en-US" smtClean="0"/>
              <a:pPr/>
              <a:t>12</a:t>
            </a:fld>
            <a:endParaRPr lang="zh-CN" altLang="en-US" dirty="0"/>
          </a:p>
        </p:txBody>
      </p:sp>
      <p:sp>
        <p:nvSpPr>
          <p:cNvPr id="4" name="矩形 3"/>
          <p:cNvSpPr/>
          <p:nvPr/>
        </p:nvSpPr>
        <p:spPr bwMode="invGray">
          <a:xfrm>
            <a:off x="923397" y="259822"/>
            <a:ext cx="10086975" cy="685800"/>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3600" b="1" dirty="0" smtClean="0">
                <a:solidFill>
                  <a:schemeClr val="tx1"/>
                </a:solidFill>
              </a:rPr>
              <a:t>招标采购方式</a:t>
            </a:r>
            <a:endParaRPr lang="zh-CN" altLang="en-US" sz="3600" b="1" dirty="0">
              <a:solidFill>
                <a:schemeClr val="tx1"/>
              </a:solidFill>
            </a:endParaRPr>
          </a:p>
        </p:txBody>
      </p:sp>
      <p:sp>
        <p:nvSpPr>
          <p:cNvPr id="5" name="矩形 4"/>
          <p:cNvSpPr/>
          <p:nvPr/>
        </p:nvSpPr>
        <p:spPr bwMode="invGray">
          <a:xfrm>
            <a:off x="785812" y="1343026"/>
            <a:ext cx="5214937" cy="742950"/>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2">
            <a:schemeClr val="dk1"/>
          </a:fillRef>
          <a:effectRef idx="1">
            <a:schemeClr val="dk1"/>
          </a:effectRef>
          <a:fontRef idx="minor">
            <a:schemeClr val="dk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建设工程招标</a:t>
            </a:r>
            <a:endParaRPr lang="zh-CN" altLang="en-US" dirty="0">
              <a:latin typeface="微软雅黑" panose="020B0503020204020204" pitchFamily="34" charset="-122"/>
              <a:ea typeface="微软雅黑" panose="020B0503020204020204" pitchFamily="34" charset="-122"/>
            </a:endParaRPr>
          </a:p>
        </p:txBody>
      </p:sp>
      <p:sp>
        <p:nvSpPr>
          <p:cNvPr id="6" name="矩形 5"/>
          <p:cNvSpPr/>
          <p:nvPr/>
        </p:nvSpPr>
        <p:spPr bwMode="invGray">
          <a:xfrm>
            <a:off x="6057900" y="1357313"/>
            <a:ext cx="5286375" cy="757237"/>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政府采购</a:t>
            </a:r>
            <a:endParaRPr lang="zh-CN" altLang="en-US" dirty="0">
              <a:latin typeface="微软雅黑" panose="020B0503020204020204" pitchFamily="34" charset="-122"/>
              <a:ea typeface="微软雅黑" panose="020B0503020204020204" pitchFamily="34" charset="-122"/>
            </a:endParaRPr>
          </a:p>
        </p:txBody>
      </p:sp>
      <p:sp>
        <p:nvSpPr>
          <p:cNvPr id="7" name="矩形 6"/>
          <p:cNvSpPr/>
          <p:nvPr/>
        </p:nvSpPr>
        <p:spPr bwMode="invGray">
          <a:xfrm>
            <a:off x="785812" y="2100264"/>
            <a:ext cx="5200651" cy="4043362"/>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2">
            <a:schemeClr val="dk1"/>
          </a:fillRef>
          <a:effectRef idx="1">
            <a:schemeClr val="dk1"/>
          </a:effectRef>
          <a:fontRef idx="minor">
            <a:schemeClr val="dk1"/>
          </a:fontRef>
        </p:style>
        <p:txBody>
          <a:bodyPr rtlCol="0" anchor="t"/>
          <a:lstStyle/>
          <a:p>
            <a:pPr>
              <a:lnSpc>
                <a:spcPct val="150000"/>
              </a:lnSpc>
              <a:buFont typeface="Wingdings" pitchFamily="2" charset="2"/>
              <a:buChar char="l"/>
            </a:pPr>
            <a:r>
              <a:rPr lang="zh-CN" altLang="en-US" sz="2000" b="1" dirty="0" smtClean="0"/>
              <a:t>公开招标</a:t>
            </a:r>
            <a:endParaRPr lang="en-US" altLang="zh-CN" sz="2000" b="1" dirty="0" smtClean="0"/>
          </a:p>
          <a:p>
            <a:pPr>
              <a:lnSpc>
                <a:spcPct val="150000"/>
              </a:lnSpc>
            </a:pPr>
            <a:r>
              <a:rPr lang="zh-CN" altLang="en-US" sz="2000" dirty="0" smtClean="0"/>
              <a:t>依法必须进行招标的项目，全部使用国有资金投资或者国有资金投资占控股或者主导地位，应当公开招标。</a:t>
            </a:r>
            <a:endParaRPr lang="en-US" altLang="zh-CN" sz="2000" dirty="0" smtClean="0"/>
          </a:p>
          <a:p>
            <a:pPr>
              <a:lnSpc>
                <a:spcPct val="150000"/>
              </a:lnSpc>
            </a:pPr>
            <a:r>
              <a:rPr lang="zh-CN" altLang="en-US" sz="2000" dirty="0" smtClean="0">
                <a:solidFill>
                  <a:srgbClr val="FF0000"/>
                </a:solidFill>
              </a:rPr>
              <a:t>（</a:t>
            </a:r>
            <a:r>
              <a:rPr lang="en-US" altLang="zh-CN" sz="2000" dirty="0" smtClean="0">
                <a:solidFill>
                  <a:srgbClr val="FF0000"/>
                </a:solidFill>
              </a:rPr>
              <a:t>2000</a:t>
            </a:r>
            <a:r>
              <a:rPr lang="zh-CN" altLang="en-US" sz="2000" dirty="0" smtClean="0">
                <a:solidFill>
                  <a:srgbClr val="FF0000"/>
                </a:solidFill>
              </a:rPr>
              <a:t>年国家计委第</a:t>
            </a:r>
            <a:r>
              <a:rPr lang="en-US" altLang="zh-CN" sz="2000" dirty="0" smtClean="0">
                <a:solidFill>
                  <a:srgbClr val="FF0000"/>
                </a:solidFill>
              </a:rPr>
              <a:t>3</a:t>
            </a:r>
            <a:r>
              <a:rPr lang="zh-CN" altLang="en-US" sz="2000" dirty="0" smtClean="0">
                <a:solidFill>
                  <a:srgbClr val="FF0000"/>
                </a:solidFill>
              </a:rPr>
              <a:t>号令</a:t>
            </a:r>
            <a:r>
              <a:rPr lang="en-US" altLang="zh-CN" sz="2000" dirty="0" smtClean="0">
                <a:solidFill>
                  <a:srgbClr val="FF0000"/>
                </a:solidFill>
              </a:rPr>
              <a:t>《</a:t>
            </a:r>
            <a:r>
              <a:rPr lang="zh-CN" altLang="en-US" sz="2000" dirty="0" smtClean="0">
                <a:solidFill>
                  <a:srgbClr val="FF0000"/>
                </a:solidFill>
              </a:rPr>
              <a:t>工程建设项目招标范围和规模标准规定</a:t>
            </a:r>
            <a:r>
              <a:rPr lang="en-US" altLang="zh-CN" sz="2000" dirty="0" smtClean="0">
                <a:solidFill>
                  <a:srgbClr val="FF0000"/>
                </a:solidFill>
              </a:rPr>
              <a:t>》</a:t>
            </a:r>
            <a:r>
              <a:rPr lang="zh-CN" altLang="en-US" sz="2000" dirty="0" smtClean="0">
                <a:solidFill>
                  <a:srgbClr val="FF0000"/>
                </a:solidFill>
              </a:rPr>
              <a:t>第</a:t>
            </a:r>
            <a:r>
              <a:rPr lang="en-US" altLang="zh-CN" sz="2000" dirty="0" smtClean="0">
                <a:solidFill>
                  <a:srgbClr val="FF0000"/>
                </a:solidFill>
              </a:rPr>
              <a:t>9</a:t>
            </a:r>
            <a:r>
              <a:rPr lang="zh-CN" altLang="en-US" sz="2000" dirty="0" smtClean="0">
                <a:solidFill>
                  <a:srgbClr val="FF0000"/>
                </a:solidFill>
              </a:rPr>
              <a:t>条</a:t>
            </a:r>
            <a:r>
              <a:rPr lang="zh-CN" altLang="en-US" sz="2000" dirty="0" smtClean="0"/>
              <a:t>）</a:t>
            </a:r>
            <a:endParaRPr lang="en-US" altLang="zh-CN" sz="2000" dirty="0" smtClean="0"/>
          </a:p>
          <a:p>
            <a:pPr>
              <a:lnSpc>
                <a:spcPct val="150000"/>
              </a:lnSpc>
              <a:buFont typeface="Wingdings" pitchFamily="2" charset="2"/>
              <a:buChar char="l"/>
            </a:pPr>
            <a:r>
              <a:rPr lang="zh-CN" altLang="en-US" sz="2000" b="1" dirty="0" smtClean="0"/>
              <a:t>邀请招标</a:t>
            </a:r>
            <a:endParaRPr lang="zh-CN" altLang="en-US" sz="2000" b="1" dirty="0"/>
          </a:p>
        </p:txBody>
      </p:sp>
      <p:sp>
        <p:nvSpPr>
          <p:cNvPr id="8" name="矩形 7"/>
          <p:cNvSpPr/>
          <p:nvPr/>
        </p:nvSpPr>
        <p:spPr bwMode="invGray">
          <a:xfrm>
            <a:off x="6066896" y="2103967"/>
            <a:ext cx="5257800" cy="4000500"/>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accent1"/>
          </a:lnRef>
          <a:fillRef idx="2">
            <a:schemeClr val="accent1"/>
          </a:fillRef>
          <a:effectRef idx="1">
            <a:schemeClr val="accent1"/>
          </a:effectRef>
          <a:fontRef idx="minor">
            <a:schemeClr val="dk1"/>
          </a:fontRef>
        </p:style>
        <p:txBody>
          <a:bodyPr rtlCol="0" anchor="t"/>
          <a:lstStyle/>
          <a:p>
            <a:pPr>
              <a:buFont typeface="Wingdings" pitchFamily="2" charset="2"/>
              <a:buChar char="l"/>
            </a:pPr>
            <a:r>
              <a:rPr lang="zh-CN" altLang="en-US" sz="2400" b="1" dirty="0" smtClean="0"/>
              <a:t>招标采购</a:t>
            </a:r>
            <a:endParaRPr lang="en-US" altLang="zh-CN" sz="2400" b="1" dirty="0" smtClean="0"/>
          </a:p>
          <a:p>
            <a:pPr>
              <a:buFont typeface="Wingdings" pitchFamily="2" charset="2"/>
              <a:buChar char="u"/>
            </a:pPr>
            <a:r>
              <a:rPr lang="zh-CN" altLang="en-US" sz="2400" dirty="0" smtClean="0"/>
              <a:t>公开招标</a:t>
            </a:r>
            <a:endParaRPr lang="en-US" altLang="zh-CN" sz="2400" dirty="0" smtClean="0"/>
          </a:p>
          <a:p>
            <a:pPr>
              <a:buFont typeface="Wingdings" pitchFamily="2" charset="2"/>
              <a:buChar char="u"/>
            </a:pPr>
            <a:r>
              <a:rPr lang="zh-CN" altLang="en-US" sz="2400" dirty="0" smtClean="0"/>
              <a:t>邀请招标</a:t>
            </a:r>
            <a:endParaRPr lang="en-US" altLang="zh-CN" sz="2400" dirty="0" smtClean="0"/>
          </a:p>
          <a:p>
            <a:pPr>
              <a:buFont typeface="Wingdings" pitchFamily="2" charset="2"/>
              <a:buChar char="l"/>
            </a:pPr>
            <a:r>
              <a:rPr lang="zh-CN" altLang="en-US" sz="2400" b="1" dirty="0" smtClean="0"/>
              <a:t>非标采购</a:t>
            </a:r>
            <a:endParaRPr lang="en-US" altLang="zh-CN" sz="2400" b="1" dirty="0" smtClean="0"/>
          </a:p>
          <a:p>
            <a:pPr>
              <a:buFont typeface="Wingdings" pitchFamily="2" charset="2"/>
              <a:buChar char="u"/>
            </a:pPr>
            <a:r>
              <a:rPr lang="zh-CN" altLang="en-US" sz="2400" dirty="0" smtClean="0"/>
              <a:t>询价</a:t>
            </a:r>
            <a:endParaRPr lang="en-US" altLang="zh-CN" sz="2400" dirty="0" smtClean="0"/>
          </a:p>
          <a:p>
            <a:pPr>
              <a:buFont typeface="Wingdings" pitchFamily="2" charset="2"/>
              <a:buChar char="u"/>
            </a:pPr>
            <a:r>
              <a:rPr lang="zh-CN" altLang="en-US" sz="2400" dirty="0" smtClean="0"/>
              <a:t>竞争性谈判</a:t>
            </a:r>
            <a:endParaRPr lang="en-US" altLang="zh-CN" sz="2400" dirty="0" smtClean="0"/>
          </a:p>
          <a:p>
            <a:pPr>
              <a:buFont typeface="Wingdings" pitchFamily="2" charset="2"/>
              <a:buChar char="u"/>
            </a:pPr>
            <a:r>
              <a:rPr lang="zh-CN" altLang="en-US" sz="2400" dirty="0" smtClean="0"/>
              <a:t>单一来源采购</a:t>
            </a:r>
            <a:endParaRPr lang="en-US" altLang="zh-CN" sz="2400" dirty="0" smtClean="0"/>
          </a:p>
          <a:p>
            <a:pPr>
              <a:buFont typeface="Wingdings" pitchFamily="2" charset="2"/>
              <a:buChar char="u"/>
            </a:pPr>
            <a:r>
              <a:rPr lang="zh-CN" altLang="en-US" sz="2400" dirty="0" smtClean="0"/>
              <a:t>竞争性磋商</a:t>
            </a:r>
            <a:endParaRPr lang="en-US" altLang="zh-CN" sz="2400" dirty="0" smtClean="0"/>
          </a:p>
          <a:p>
            <a:pPr>
              <a:buFont typeface="Wingdings" pitchFamily="2" charset="2"/>
              <a:buChar char="l"/>
            </a:pPr>
            <a:r>
              <a:rPr lang="zh-CN" altLang="en-US" sz="2400" dirty="0" smtClean="0"/>
              <a:t>国务院政府采购监督管理部门认定的其他采购方式</a:t>
            </a:r>
            <a:endParaRPr lang="en-US" altLang="zh-CN" sz="2400" dirty="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3E5409F-F019-4C52-B270-9DD101B42567}" type="slidenum">
              <a:rPr lang="zh-CN" altLang="en-US" smtClean="0"/>
              <a:pPr/>
              <a:t>13</a:t>
            </a:fld>
            <a:endParaRPr lang="zh-CN" altLang="en-US" dirty="0"/>
          </a:p>
        </p:txBody>
      </p:sp>
      <p:sp>
        <p:nvSpPr>
          <p:cNvPr id="4" name="矩形 3"/>
          <p:cNvSpPr/>
          <p:nvPr/>
        </p:nvSpPr>
        <p:spPr bwMode="invGray">
          <a:xfrm>
            <a:off x="957263" y="242888"/>
            <a:ext cx="10086975" cy="685800"/>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3600" b="1" dirty="0" smtClean="0">
                <a:solidFill>
                  <a:schemeClr val="tx1"/>
                </a:solidFill>
              </a:rPr>
              <a:t>邀请招标的条件</a:t>
            </a:r>
            <a:endParaRPr lang="zh-CN" altLang="en-US" sz="3600" b="1" dirty="0">
              <a:solidFill>
                <a:schemeClr val="tx1"/>
              </a:solidFill>
            </a:endParaRPr>
          </a:p>
        </p:txBody>
      </p:sp>
      <p:sp>
        <p:nvSpPr>
          <p:cNvPr id="5" name="矩形 4"/>
          <p:cNvSpPr/>
          <p:nvPr/>
        </p:nvSpPr>
        <p:spPr bwMode="invGray">
          <a:xfrm>
            <a:off x="785812" y="1343026"/>
            <a:ext cx="5214937" cy="742950"/>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2">
            <a:schemeClr val="dk1"/>
          </a:fillRef>
          <a:effectRef idx="1">
            <a:schemeClr val="dk1"/>
          </a:effectRef>
          <a:fontRef idx="minor">
            <a:schemeClr val="dk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建设工程招标</a:t>
            </a:r>
            <a:endParaRPr lang="zh-CN" altLang="en-US" dirty="0">
              <a:latin typeface="微软雅黑" panose="020B0503020204020204" pitchFamily="34" charset="-122"/>
              <a:ea typeface="微软雅黑" panose="020B0503020204020204" pitchFamily="34" charset="-122"/>
            </a:endParaRPr>
          </a:p>
        </p:txBody>
      </p:sp>
      <p:sp>
        <p:nvSpPr>
          <p:cNvPr id="6" name="矩形 5"/>
          <p:cNvSpPr/>
          <p:nvPr/>
        </p:nvSpPr>
        <p:spPr bwMode="invGray">
          <a:xfrm>
            <a:off x="6057900" y="1357313"/>
            <a:ext cx="5286375" cy="757237"/>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政府采购</a:t>
            </a:r>
            <a:endParaRPr lang="zh-CN" altLang="en-US" dirty="0">
              <a:latin typeface="微软雅黑" panose="020B0503020204020204" pitchFamily="34" charset="-122"/>
              <a:ea typeface="微软雅黑" panose="020B0503020204020204" pitchFamily="34" charset="-122"/>
            </a:endParaRPr>
          </a:p>
        </p:txBody>
      </p:sp>
      <p:sp>
        <p:nvSpPr>
          <p:cNvPr id="7" name="矩形 6"/>
          <p:cNvSpPr/>
          <p:nvPr/>
        </p:nvSpPr>
        <p:spPr bwMode="invGray">
          <a:xfrm>
            <a:off x="751945" y="2100264"/>
            <a:ext cx="5200651" cy="4043362"/>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2">
            <a:schemeClr val="dk1"/>
          </a:fillRef>
          <a:effectRef idx="1">
            <a:schemeClr val="dk1"/>
          </a:effectRef>
          <a:fontRef idx="minor">
            <a:schemeClr val="dk1"/>
          </a:fontRef>
        </p:style>
        <p:txBody>
          <a:bodyPr rtlCol="0" anchor="t"/>
          <a:lstStyle/>
          <a:p>
            <a:pPr>
              <a:buFont typeface="Wingdings" pitchFamily="2" charset="2"/>
              <a:buChar char="l"/>
            </a:pPr>
            <a:r>
              <a:rPr lang="en-US" altLang="zh-CN" sz="1700" dirty="0" smtClean="0"/>
              <a:t>《</a:t>
            </a:r>
            <a:r>
              <a:rPr lang="zh-CN" altLang="en-US" sz="1700" dirty="0" smtClean="0"/>
              <a:t>招标投标法实施条例</a:t>
            </a:r>
            <a:r>
              <a:rPr lang="en-US" altLang="zh-CN" sz="1700" dirty="0" smtClean="0"/>
              <a:t>》</a:t>
            </a:r>
            <a:r>
              <a:rPr lang="zh-CN" altLang="en-US" sz="1700" dirty="0" smtClean="0"/>
              <a:t>第八条：国有资金占</a:t>
            </a:r>
            <a:r>
              <a:rPr lang="zh-CN" altLang="en-US" sz="1700" b="1" dirty="0" smtClean="0">
                <a:solidFill>
                  <a:srgbClr val="FF0000"/>
                </a:solidFill>
              </a:rPr>
              <a:t>控股</a:t>
            </a:r>
            <a:r>
              <a:rPr lang="zh-CN" altLang="en-US" sz="1700" dirty="0" smtClean="0"/>
              <a:t>或者</a:t>
            </a:r>
            <a:r>
              <a:rPr lang="zh-CN" altLang="en-US" sz="1700" b="1" dirty="0" smtClean="0">
                <a:solidFill>
                  <a:srgbClr val="FF0000"/>
                </a:solidFill>
              </a:rPr>
              <a:t>主导地位</a:t>
            </a:r>
            <a:r>
              <a:rPr lang="zh-CN" altLang="en-US" sz="1700" dirty="0" smtClean="0"/>
              <a:t>的</a:t>
            </a:r>
            <a:r>
              <a:rPr lang="zh-CN" altLang="en-US" sz="1700" b="1" dirty="0" smtClean="0">
                <a:solidFill>
                  <a:srgbClr val="FF0000"/>
                </a:solidFill>
              </a:rPr>
              <a:t>依法</a:t>
            </a:r>
            <a:r>
              <a:rPr lang="zh-CN" altLang="en-US" sz="1700" dirty="0" smtClean="0"/>
              <a:t>必须进行招标的项目，</a:t>
            </a:r>
            <a:r>
              <a:rPr lang="zh-CN" altLang="en-US" sz="1700" b="1" dirty="0" smtClean="0">
                <a:solidFill>
                  <a:srgbClr val="FF0000"/>
                </a:solidFill>
              </a:rPr>
              <a:t>应当公开招标</a:t>
            </a:r>
            <a:r>
              <a:rPr lang="zh-CN" altLang="en-US" sz="1700" dirty="0" smtClean="0"/>
              <a:t>；但有下列情形之一的，</a:t>
            </a:r>
            <a:r>
              <a:rPr lang="zh-CN" altLang="en-US" sz="1700" dirty="0" smtClean="0">
                <a:solidFill>
                  <a:srgbClr val="FF0000"/>
                </a:solidFill>
              </a:rPr>
              <a:t>可以邀请招标</a:t>
            </a:r>
            <a:r>
              <a:rPr lang="zh-CN" altLang="en-US" sz="1700" dirty="0" smtClean="0"/>
              <a:t>：</a:t>
            </a:r>
            <a:endParaRPr lang="en-US" altLang="zh-CN" sz="1700" dirty="0" smtClean="0"/>
          </a:p>
          <a:p>
            <a:pPr>
              <a:buFont typeface="Wingdings" pitchFamily="2" charset="2"/>
              <a:buChar char="u"/>
            </a:pPr>
            <a:r>
              <a:rPr lang="zh-CN" altLang="en-US" sz="1700" dirty="0" smtClean="0"/>
              <a:t>（一）技术复杂、有特殊要求或者受自然环境限制，</a:t>
            </a:r>
            <a:r>
              <a:rPr lang="zh-CN" altLang="en-US" sz="1700" b="1" dirty="0" smtClean="0">
                <a:solidFill>
                  <a:srgbClr val="FF0000"/>
                </a:solidFill>
              </a:rPr>
              <a:t>只有少量</a:t>
            </a:r>
            <a:r>
              <a:rPr lang="zh-CN" altLang="en-US" sz="1700" dirty="0" smtClean="0"/>
              <a:t>潜在投标人可供选择；</a:t>
            </a:r>
            <a:endParaRPr lang="en-US" altLang="zh-CN" sz="1700" dirty="0" smtClean="0"/>
          </a:p>
          <a:p>
            <a:pPr>
              <a:buFont typeface="Wingdings" pitchFamily="2" charset="2"/>
              <a:buChar char="u"/>
            </a:pPr>
            <a:r>
              <a:rPr lang="zh-CN" altLang="en-US" sz="1700" dirty="0" smtClean="0"/>
              <a:t>（二）采用公开招标方式的费用占项目合同金额的比例过大。</a:t>
            </a:r>
            <a:br>
              <a:rPr lang="zh-CN" altLang="en-US" sz="1700" dirty="0" smtClean="0"/>
            </a:br>
            <a:r>
              <a:rPr lang="zh-CN" altLang="en-US" sz="1700" dirty="0" smtClean="0"/>
              <a:t>    有前款第二项所列情形，属于本条例第七条规定的项目，由项目审批、核准部门在审批、核准项目时作出认定；其他项目由招标人申请有关行政监督部门作出认定。</a:t>
            </a:r>
            <a:endParaRPr lang="en-US" altLang="zh-CN" sz="1700" dirty="0" smtClean="0"/>
          </a:p>
          <a:p>
            <a:pPr>
              <a:buFont typeface="Wingdings" pitchFamily="2" charset="2"/>
              <a:buChar char="n"/>
            </a:pPr>
            <a:r>
              <a:rPr lang="zh-CN" altLang="en-US" sz="1700" b="1" dirty="0" smtClean="0">
                <a:solidFill>
                  <a:srgbClr val="FF0000"/>
                </a:solidFill>
              </a:rPr>
              <a:t>非依法必须公开招标的项目，由招标人自主确定公开招标还是邀请招标</a:t>
            </a:r>
            <a:r>
              <a:rPr lang="zh-CN" altLang="en-US" sz="3200" dirty="0" smtClean="0"/>
              <a:t>。</a:t>
            </a:r>
            <a:endParaRPr lang="zh-CN" altLang="en-US" sz="3200" dirty="0"/>
          </a:p>
        </p:txBody>
      </p:sp>
      <p:sp>
        <p:nvSpPr>
          <p:cNvPr id="8" name="矩形 7"/>
          <p:cNvSpPr/>
          <p:nvPr/>
        </p:nvSpPr>
        <p:spPr bwMode="invGray">
          <a:xfrm>
            <a:off x="6066896" y="2103967"/>
            <a:ext cx="5257800" cy="4000500"/>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accent1"/>
          </a:lnRef>
          <a:fillRef idx="2">
            <a:schemeClr val="accent1"/>
          </a:fillRef>
          <a:effectRef idx="1">
            <a:schemeClr val="accent1"/>
          </a:effectRef>
          <a:fontRef idx="minor">
            <a:schemeClr val="dk1"/>
          </a:fontRef>
        </p:style>
        <p:txBody>
          <a:bodyPr rtlCol="0" anchor="t"/>
          <a:lstStyle/>
          <a:p>
            <a:r>
              <a:rPr lang="zh-CN" altLang="en-US" sz="2400" dirty="0" smtClean="0"/>
              <a:t>（</a:t>
            </a:r>
            <a:r>
              <a:rPr lang="en-US" altLang="zh-CN" sz="2400" dirty="0" smtClean="0"/>
              <a:t>1</a:t>
            </a:r>
            <a:r>
              <a:rPr lang="zh-CN" altLang="en-US" sz="2400" dirty="0" smtClean="0"/>
              <a:t>）具有特殊性，只能从有限范围的供应商处采购的； </a:t>
            </a:r>
            <a:endParaRPr lang="en-US" altLang="zh-CN" sz="2400" dirty="0" smtClean="0"/>
          </a:p>
          <a:p>
            <a:r>
              <a:rPr lang="zh-CN" altLang="en-US" sz="2400" dirty="0" smtClean="0"/>
              <a:t>（</a:t>
            </a:r>
            <a:r>
              <a:rPr lang="en-US" altLang="zh-CN" sz="2400" dirty="0" smtClean="0"/>
              <a:t>2</a:t>
            </a:r>
            <a:r>
              <a:rPr lang="zh-CN" altLang="en-US" sz="2400" dirty="0" smtClean="0"/>
              <a:t>）采用公开招标方式的费用占政府采购项目总价值的比例过大的。</a:t>
            </a:r>
            <a:endParaRPr lang="zh-CN" altLang="en-US" sz="24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3E5409F-F019-4C52-B270-9DD101B42567}" type="slidenum">
              <a:rPr lang="zh-CN" altLang="en-US" smtClean="0"/>
              <a:pPr/>
              <a:t>14</a:t>
            </a:fld>
            <a:endParaRPr lang="zh-CN" altLang="en-US" dirty="0"/>
          </a:p>
        </p:txBody>
      </p:sp>
      <p:sp>
        <p:nvSpPr>
          <p:cNvPr id="4" name="矩形 3"/>
          <p:cNvSpPr/>
          <p:nvPr/>
        </p:nvSpPr>
        <p:spPr bwMode="invGray">
          <a:xfrm>
            <a:off x="906463" y="259821"/>
            <a:ext cx="10086975" cy="685800"/>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3600" b="1" dirty="0" smtClean="0">
                <a:solidFill>
                  <a:schemeClr val="tx1"/>
                </a:solidFill>
              </a:rPr>
              <a:t>邀请招标的区别</a:t>
            </a:r>
            <a:endParaRPr lang="zh-CN" altLang="en-US" sz="3600" b="1" dirty="0">
              <a:solidFill>
                <a:schemeClr val="tx1"/>
              </a:solidFill>
            </a:endParaRPr>
          </a:p>
        </p:txBody>
      </p:sp>
      <p:sp>
        <p:nvSpPr>
          <p:cNvPr id="5" name="矩形 4"/>
          <p:cNvSpPr/>
          <p:nvPr/>
        </p:nvSpPr>
        <p:spPr bwMode="invGray">
          <a:xfrm>
            <a:off x="785812" y="1343026"/>
            <a:ext cx="5214937" cy="742950"/>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2">
            <a:schemeClr val="dk1"/>
          </a:fillRef>
          <a:effectRef idx="1">
            <a:schemeClr val="dk1"/>
          </a:effectRef>
          <a:fontRef idx="minor">
            <a:schemeClr val="dk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建设工程招标</a:t>
            </a:r>
            <a:endParaRPr lang="zh-CN" altLang="en-US" dirty="0">
              <a:latin typeface="微软雅黑" panose="020B0503020204020204" pitchFamily="34" charset="-122"/>
              <a:ea typeface="微软雅黑" panose="020B0503020204020204" pitchFamily="34" charset="-122"/>
            </a:endParaRPr>
          </a:p>
        </p:txBody>
      </p:sp>
      <p:sp>
        <p:nvSpPr>
          <p:cNvPr id="6" name="矩形 5"/>
          <p:cNvSpPr/>
          <p:nvPr/>
        </p:nvSpPr>
        <p:spPr bwMode="invGray">
          <a:xfrm>
            <a:off x="6057900" y="1357313"/>
            <a:ext cx="5286375" cy="757237"/>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政府采购</a:t>
            </a:r>
            <a:endParaRPr lang="zh-CN" altLang="en-US" dirty="0">
              <a:latin typeface="微软雅黑" panose="020B0503020204020204" pitchFamily="34" charset="-122"/>
              <a:ea typeface="微软雅黑" panose="020B0503020204020204" pitchFamily="34" charset="-122"/>
            </a:endParaRPr>
          </a:p>
        </p:txBody>
      </p:sp>
      <p:sp>
        <p:nvSpPr>
          <p:cNvPr id="7" name="矩形 6"/>
          <p:cNvSpPr/>
          <p:nvPr/>
        </p:nvSpPr>
        <p:spPr bwMode="invGray">
          <a:xfrm>
            <a:off x="751945" y="2100264"/>
            <a:ext cx="5200651" cy="4043362"/>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2">
            <a:schemeClr val="dk1"/>
          </a:fillRef>
          <a:effectRef idx="1">
            <a:schemeClr val="dk1"/>
          </a:effectRef>
          <a:fontRef idx="minor">
            <a:schemeClr val="dk1"/>
          </a:fontRef>
        </p:style>
        <p:txBody>
          <a:bodyPr rtlCol="0" anchor="t"/>
          <a:lstStyle/>
          <a:p>
            <a:pPr marL="0" lvl="1" fontAlgn="t">
              <a:lnSpc>
                <a:spcPct val="150000"/>
              </a:lnSpc>
              <a:spcBef>
                <a:spcPts val="0"/>
              </a:spcBef>
              <a:buFont typeface="Wingdings" pitchFamily="2" charset="2"/>
              <a:buChar char="u"/>
            </a:pPr>
            <a:r>
              <a:rPr lang="zh-CN" altLang="zh-CN" sz="2400" b="1" dirty="0" smtClean="0"/>
              <a:t>应当向三个以上具备承担招标项目的能力、资信良好的</a:t>
            </a:r>
            <a:r>
              <a:rPr lang="zh-CN" altLang="zh-CN" sz="2400" b="1" dirty="0" smtClean="0">
                <a:solidFill>
                  <a:srgbClr val="FF0000"/>
                </a:solidFill>
              </a:rPr>
              <a:t>特定</a:t>
            </a:r>
            <a:r>
              <a:rPr lang="zh-CN" altLang="zh-CN" sz="2400" b="1" dirty="0" smtClean="0"/>
              <a:t>的法人或其他组织发出投标邀请书</a:t>
            </a:r>
            <a:endParaRPr lang="en-US" altLang="zh-CN" sz="2400" b="1" dirty="0" smtClean="0"/>
          </a:p>
        </p:txBody>
      </p:sp>
      <p:sp>
        <p:nvSpPr>
          <p:cNvPr id="8" name="矩形 7"/>
          <p:cNvSpPr/>
          <p:nvPr/>
        </p:nvSpPr>
        <p:spPr bwMode="invGray">
          <a:xfrm>
            <a:off x="6066896" y="2103967"/>
            <a:ext cx="5257800" cy="4000500"/>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accent1"/>
          </a:lnRef>
          <a:fillRef idx="2">
            <a:schemeClr val="accent1"/>
          </a:fillRef>
          <a:effectRef idx="1">
            <a:schemeClr val="accent1"/>
          </a:effectRef>
          <a:fontRef idx="minor">
            <a:schemeClr val="dk1"/>
          </a:fontRef>
        </p:style>
        <p:txBody>
          <a:bodyPr rtlCol="0" anchor="t"/>
          <a:lstStyle/>
          <a:p>
            <a:pPr>
              <a:buFont typeface="Wingdings" pitchFamily="2" charset="2"/>
              <a:buChar char="u"/>
            </a:pPr>
            <a:r>
              <a:rPr lang="zh-CN" altLang="en-US" b="1" dirty="0" smtClean="0"/>
              <a:t>是指采购人依法从符合相应资格条件的供应商中随机抽取</a:t>
            </a:r>
            <a:r>
              <a:rPr lang="en-US" altLang="zh-CN" b="1" dirty="0" smtClean="0"/>
              <a:t>3</a:t>
            </a:r>
            <a:r>
              <a:rPr lang="zh-CN" altLang="en-US" b="1" dirty="0" smtClean="0"/>
              <a:t>家以上供应商，并以投标邀请书的方式邀请其参加投标的采购方式</a:t>
            </a:r>
            <a:r>
              <a:rPr lang="en-US" altLang="zh-CN" b="1" dirty="0" smtClean="0"/>
              <a:t>.</a:t>
            </a:r>
          </a:p>
          <a:p>
            <a:pPr>
              <a:buFont typeface="Wingdings" pitchFamily="2" charset="2"/>
              <a:buChar char="u"/>
            </a:pPr>
            <a:r>
              <a:rPr lang="zh-CN" altLang="en-US" b="1" dirty="0" smtClean="0"/>
              <a:t>邀请单位产生方式：</a:t>
            </a:r>
            <a:endParaRPr lang="en-US" altLang="zh-CN" b="1" dirty="0" smtClean="0"/>
          </a:p>
          <a:p>
            <a:r>
              <a:rPr lang="en-US" altLang="zh-CN" b="1" dirty="0" smtClean="0"/>
              <a:t>(</a:t>
            </a:r>
            <a:r>
              <a:rPr lang="zh-CN" altLang="en-US" b="1" dirty="0" smtClean="0"/>
              <a:t>一</a:t>
            </a:r>
            <a:r>
              <a:rPr lang="en-US" altLang="zh-CN" b="1" dirty="0" smtClean="0"/>
              <a:t>)</a:t>
            </a:r>
            <a:r>
              <a:rPr lang="zh-CN" altLang="en-US" b="1" dirty="0" smtClean="0"/>
              <a:t>发布资格预审公告征集</a:t>
            </a:r>
            <a:r>
              <a:rPr lang="en-US" altLang="zh-CN" b="1" dirty="0" smtClean="0"/>
              <a:t>;</a:t>
            </a:r>
          </a:p>
          <a:p>
            <a:r>
              <a:rPr lang="en-US" altLang="zh-CN" b="1" dirty="0" smtClean="0"/>
              <a:t>(</a:t>
            </a:r>
            <a:r>
              <a:rPr lang="zh-CN" altLang="en-US" b="1" dirty="0" smtClean="0"/>
              <a:t>二</a:t>
            </a:r>
            <a:r>
              <a:rPr lang="en-US" altLang="zh-CN" b="1" dirty="0" smtClean="0"/>
              <a:t>)</a:t>
            </a:r>
            <a:r>
              <a:rPr lang="zh-CN" altLang="en-US" b="1" dirty="0" smtClean="0"/>
              <a:t>从省级以上人民政府财政部门</a:t>
            </a:r>
            <a:r>
              <a:rPr lang="en-US" altLang="zh-CN" b="1" dirty="0" smtClean="0"/>
              <a:t>(</a:t>
            </a:r>
            <a:r>
              <a:rPr lang="zh-CN" altLang="en-US" b="1" dirty="0" smtClean="0"/>
              <a:t>以下简称财政部门</a:t>
            </a:r>
            <a:r>
              <a:rPr lang="en-US" altLang="zh-CN" b="1" dirty="0" smtClean="0"/>
              <a:t>)</a:t>
            </a:r>
            <a:r>
              <a:rPr lang="zh-CN" altLang="en-US" b="1" dirty="0" smtClean="0"/>
              <a:t>建立的供应商库中选取</a:t>
            </a:r>
            <a:r>
              <a:rPr lang="en-US" altLang="zh-CN" b="1" dirty="0" smtClean="0"/>
              <a:t>;</a:t>
            </a:r>
          </a:p>
          <a:p>
            <a:r>
              <a:rPr lang="en-US" altLang="zh-CN" b="1" dirty="0" smtClean="0"/>
              <a:t>(</a:t>
            </a:r>
            <a:r>
              <a:rPr lang="zh-CN" altLang="en-US" b="1" dirty="0" smtClean="0"/>
              <a:t>三</a:t>
            </a:r>
            <a:r>
              <a:rPr lang="en-US" altLang="zh-CN" b="1" dirty="0" smtClean="0"/>
              <a:t>)</a:t>
            </a:r>
            <a:r>
              <a:rPr lang="zh-CN" altLang="en-US" b="1" dirty="0" smtClean="0"/>
              <a:t>采购人书面推荐。</a:t>
            </a:r>
            <a:endParaRPr lang="en-US" altLang="zh-CN" b="1" dirty="0" smtClean="0"/>
          </a:p>
          <a:p>
            <a:pPr>
              <a:buFont typeface="Wingdings" pitchFamily="2" charset="2"/>
              <a:buChar char="u"/>
            </a:pPr>
            <a:r>
              <a:rPr lang="zh-CN" altLang="en-US" b="1" dirty="0" smtClean="0"/>
              <a:t>采用第二项或者第三项方式产生符合资格条件供应商名单的，备选的符合资格条件供应商总数不得少于拟随机抽取供应商总数的两倍。</a:t>
            </a:r>
          </a:p>
          <a:p>
            <a:pPr>
              <a:buNone/>
            </a:pPr>
            <a:r>
              <a:rPr lang="zh-CN" altLang="en-US" dirty="0" smtClean="0">
                <a:solidFill>
                  <a:srgbClr val="FF0000"/>
                </a:solidFill>
              </a:rPr>
              <a:t>注：财政部第</a:t>
            </a:r>
            <a:r>
              <a:rPr lang="en-US" altLang="zh-CN" dirty="0" smtClean="0">
                <a:solidFill>
                  <a:srgbClr val="FF0000"/>
                </a:solidFill>
              </a:rPr>
              <a:t>87</a:t>
            </a:r>
            <a:r>
              <a:rPr lang="zh-CN" altLang="en-US" dirty="0" smtClean="0">
                <a:solidFill>
                  <a:srgbClr val="FF0000"/>
                </a:solidFill>
              </a:rPr>
              <a:t>号令</a:t>
            </a:r>
            <a:r>
              <a:rPr lang="en-US" altLang="zh-CN" dirty="0" smtClean="0">
                <a:solidFill>
                  <a:srgbClr val="FF0000"/>
                </a:solidFill>
              </a:rPr>
              <a:t>《</a:t>
            </a:r>
            <a:r>
              <a:rPr lang="zh-CN" altLang="en-US" dirty="0" smtClean="0">
                <a:solidFill>
                  <a:srgbClr val="FF0000"/>
                </a:solidFill>
              </a:rPr>
              <a:t>政府采购货物和服务招标投标管理办法</a:t>
            </a:r>
            <a:r>
              <a:rPr lang="en-US" altLang="zh-CN" dirty="0" smtClean="0">
                <a:solidFill>
                  <a:srgbClr val="FF0000"/>
                </a:solidFill>
              </a:rPr>
              <a:t>》</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3E5409F-F019-4C52-B270-9DD101B42567}" type="slidenum">
              <a:rPr lang="zh-CN" altLang="en-US" smtClean="0"/>
              <a:pPr/>
              <a:t>15</a:t>
            </a:fld>
            <a:endParaRPr lang="zh-CN" altLang="en-US" dirty="0"/>
          </a:p>
        </p:txBody>
      </p:sp>
      <p:sp>
        <p:nvSpPr>
          <p:cNvPr id="4" name="矩形 3"/>
          <p:cNvSpPr/>
          <p:nvPr/>
        </p:nvSpPr>
        <p:spPr bwMode="invGray">
          <a:xfrm>
            <a:off x="906463" y="259821"/>
            <a:ext cx="10086975" cy="685800"/>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3600" b="1" dirty="0" smtClean="0">
                <a:solidFill>
                  <a:schemeClr val="tx1"/>
                </a:solidFill>
              </a:rPr>
              <a:t>工程招标时间节点</a:t>
            </a:r>
            <a:endParaRPr lang="zh-CN" altLang="en-US" sz="3600" b="1" dirty="0">
              <a:solidFill>
                <a:schemeClr val="tx1"/>
              </a:solidFill>
            </a:endParaRPr>
          </a:p>
        </p:txBody>
      </p:sp>
      <p:sp>
        <p:nvSpPr>
          <p:cNvPr id="5" name="矩形 4"/>
          <p:cNvSpPr/>
          <p:nvPr/>
        </p:nvSpPr>
        <p:spPr bwMode="invGray">
          <a:xfrm>
            <a:off x="785812" y="1343026"/>
            <a:ext cx="10102321" cy="742950"/>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2">
            <a:schemeClr val="dk1"/>
          </a:fillRef>
          <a:effectRef idx="1">
            <a:schemeClr val="dk1"/>
          </a:effectRef>
          <a:fontRef idx="minor">
            <a:schemeClr val="dk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资格预审流程时间规定</a:t>
            </a:r>
            <a:endParaRPr lang="zh-CN" altLang="en-US" dirty="0">
              <a:latin typeface="微软雅黑" panose="020B0503020204020204" pitchFamily="34" charset="-122"/>
              <a:ea typeface="微软雅黑" panose="020B0503020204020204" pitchFamily="34" charset="-122"/>
            </a:endParaRPr>
          </a:p>
        </p:txBody>
      </p:sp>
      <p:sp>
        <p:nvSpPr>
          <p:cNvPr id="7" name="矩形 6"/>
          <p:cNvSpPr/>
          <p:nvPr/>
        </p:nvSpPr>
        <p:spPr bwMode="invGray">
          <a:xfrm>
            <a:off x="751945" y="2100264"/>
            <a:ext cx="10203922" cy="4043362"/>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2">
            <a:schemeClr val="dk1"/>
          </a:fillRef>
          <a:effectRef idx="1">
            <a:schemeClr val="dk1"/>
          </a:effectRef>
          <a:fontRef idx="minor">
            <a:schemeClr val="dk1"/>
          </a:fontRef>
        </p:style>
        <p:txBody>
          <a:bodyPr rtlCol="0" anchor="t"/>
          <a:lstStyle/>
          <a:p>
            <a:pPr>
              <a:lnSpc>
                <a:spcPct val="150000"/>
              </a:lnSpc>
            </a:pPr>
            <a:r>
              <a:rPr lang="zh-CN" altLang="zh-CN" sz="1600" dirty="0" smtClean="0"/>
              <a:t>（</a:t>
            </a:r>
            <a:r>
              <a:rPr lang="en-US" altLang="zh-CN" sz="1600" dirty="0" smtClean="0"/>
              <a:t>1</a:t>
            </a:r>
            <a:r>
              <a:rPr lang="zh-CN" altLang="zh-CN" sz="1600" dirty="0" smtClean="0"/>
              <a:t>）资格预审文件发售期：不得少于</a:t>
            </a:r>
            <a:r>
              <a:rPr lang="en-US" altLang="zh-CN" sz="1600" dirty="0" smtClean="0"/>
              <a:t>5</a:t>
            </a:r>
            <a:r>
              <a:rPr lang="zh-CN" altLang="zh-CN" sz="1600" dirty="0" smtClean="0"/>
              <a:t>日。</a:t>
            </a:r>
            <a:r>
              <a:rPr lang="en-US" altLang="zh-CN" sz="1600" dirty="0" smtClean="0"/>
              <a:t> </a:t>
            </a:r>
            <a:endParaRPr lang="zh-CN" altLang="zh-CN" sz="1600" dirty="0" smtClean="0"/>
          </a:p>
          <a:p>
            <a:pPr>
              <a:lnSpc>
                <a:spcPct val="150000"/>
              </a:lnSpc>
            </a:pPr>
            <a:r>
              <a:rPr lang="zh-CN" altLang="zh-CN" sz="1600" dirty="0" smtClean="0"/>
              <a:t>（</a:t>
            </a:r>
            <a:r>
              <a:rPr lang="en-US" altLang="zh-CN" sz="1600" dirty="0" smtClean="0"/>
              <a:t>2</a:t>
            </a:r>
            <a:r>
              <a:rPr lang="zh-CN" altLang="zh-CN" sz="1600" dirty="0" smtClean="0"/>
              <a:t>）提交资格预审申请文件的期限：自资格预审文件停止发售之日起不得少于</a:t>
            </a:r>
            <a:r>
              <a:rPr lang="en-US" altLang="zh-CN" sz="1600" dirty="0" smtClean="0"/>
              <a:t>5</a:t>
            </a:r>
            <a:r>
              <a:rPr lang="zh-CN" altLang="zh-CN" sz="1600" dirty="0" smtClean="0"/>
              <a:t>日。</a:t>
            </a:r>
            <a:r>
              <a:rPr lang="en-US" altLang="zh-CN" sz="1600" dirty="0" smtClean="0"/>
              <a:t> </a:t>
            </a:r>
            <a:endParaRPr lang="zh-CN" altLang="zh-CN" sz="1600" dirty="0" smtClean="0"/>
          </a:p>
          <a:p>
            <a:pPr>
              <a:lnSpc>
                <a:spcPct val="150000"/>
              </a:lnSpc>
            </a:pPr>
            <a:r>
              <a:rPr lang="zh-CN" altLang="zh-CN" sz="1600" dirty="0" smtClean="0"/>
              <a:t>（</a:t>
            </a:r>
            <a:r>
              <a:rPr lang="en-US" altLang="zh-CN" sz="1600" dirty="0" smtClean="0"/>
              <a:t>3</a:t>
            </a:r>
            <a:r>
              <a:rPr lang="zh-CN" altLang="zh-CN" sz="1600" dirty="0" smtClean="0"/>
              <a:t>）澄清或修改资格预审文件的期限：澄清或修改资格预审文件影响资格预审申请文件编制的，应在资格预审申请文件提交截止时间</a:t>
            </a:r>
            <a:r>
              <a:rPr lang="en-US" altLang="zh-CN" sz="1600" dirty="0" smtClean="0"/>
              <a:t>3</a:t>
            </a:r>
            <a:r>
              <a:rPr lang="zh-CN" altLang="zh-CN" sz="1600" dirty="0" smtClean="0"/>
              <a:t>日前作出。</a:t>
            </a:r>
            <a:r>
              <a:rPr lang="en-US" altLang="zh-CN" sz="1600" dirty="0" smtClean="0"/>
              <a:t> </a:t>
            </a:r>
            <a:endParaRPr lang="zh-CN" altLang="zh-CN" sz="1600" dirty="0" smtClean="0"/>
          </a:p>
          <a:p>
            <a:pPr>
              <a:lnSpc>
                <a:spcPct val="150000"/>
              </a:lnSpc>
            </a:pPr>
            <a:r>
              <a:rPr lang="zh-CN" altLang="zh-CN" sz="1600" dirty="0" smtClean="0"/>
              <a:t>（</a:t>
            </a:r>
            <a:r>
              <a:rPr lang="en-US" altLang="zh-CN" sz="1600" dirty="0" smtClean="0"/>
              <a:t>4</a:t>
            </a:r>
            <a:r>
              <a:rPr lang="zh-CN" altLang="zh-CN" sz="1600" dirty="0" smtClean="0"/>
              <a:t>）资格预审文件异议提出期限：资格预审申请文件提交截止时间</a:t>
            </a:r>
            <a:r>
              <a:rPr lang="en-US" altLang="zh-CN" sz="1600" dirty="0" smtClean="0"/>
              <a:t>2</a:t>
            </a:r>
            <a:r>
              <a:rPr lang="zh-CN" altLang="zh-CN" sz="1600" dirty="0" smtClean="0"/>
              <a:t>日前提出。</a:t>
            </a:r>
            <a:r>
              <a:rPr lang="en-US" altLang="zh-CN" sz="1600" dirty="0" smtClean="0"/>
              <a:t> </a:t>
            </a:r>
            <a:endParaRPr lang="zh-CN" altLang="zh-CN" sz="1600" dirty="0" smtClean="0"/>
          </a:p>
          <a:p>
            <a:pPr>
              <a:lnSpc>
                <a:spcPct val="150000"/>
              </a:lnSpc>
            </a:pPr>
            <a:r>
              <a:rPr lang="zh-CN" altLang="zh-CN" sz="1600" dirty="0" smtClean="0"/>
              <a:t>（</a:t>
            </a:r>
            <a:r>
              <a:rPr lang="en-US" altLang="zh-CN" sz="1600" dirty="0" smtClean="0"/>
              <a:t>5</a:t>
            </a:r>
            <a:r>
              <a:rPr lang="zh-CN" altLang="zh-CN" sz="1600" dirty="0" smtClean="0"/>
              <a:t>）资格预审文件异议答复期限：招标人应在收到异议之日起</a:t>
            </a:r>
            <a:r>
              <a:rPr lang="en-US" altLang="zh-CN" sz="1600" dirty="0" smtClean="0"/>
              <a:t>3</a:t>
            </a:r>
            <a:r>
              <a:rPr lang="zh-CN" altLang="zh-CN" sz="1600" dirty="0" smtClean="0"/>
              <a:t>日内答复，作出答复前，暂停招标投标活动。</a:t>
            </a:r>
            <a:r>
              <a:rPr lang="en-US" altLang="zh-CN" sz="1600" dirty="0" smtClean="0"/>
              <a:t> </a:t>
            </a:r>
            <a:endParaRPr lang="zh-CN" altLang="zh-CN" sz="1600" dirty="0" smtClean="0"/>
          </a:p>
          <a:p>
            <a:pPr>
              <a:lnSpc>
                <a:spcPct val="150000"/>
              </a:lnSpc>
            </a:pPr>
            <a:r>
              <a:rPr lang="zh-CN" altLang="zh-CN" sz="1600" dirty="0" smtClean="0"/>
              <a:t>（</a:t>
            </a:r>
            <a:r>
              <a:rPr lang="en-US" altLang="zh-CN" sz="1600" dirty="0" smtClean="0"/>
              <a:t>6</a:t>
            </a:r>
            <a:r>
              <a:rPr lang="zh-CN" altLang="zh-CN" sz="1600" dirty="0" smtClean="0"/>
              <a:t>）资格预审申请人或其他利害关系人提出投诉期限：自知道或应当知道之日起</a:t>
            </a:r>
            <a:r>
              <a:rPr lang="en-US" altLang="zh-CN" sz="1600" dirty="0" smtClean="0"/>
              <a:t>10</a:t>
            </a:r>
            <a:r>
              <a:rPr lang="zh-CN" altLang="zh-CN" sz="1600" dirty="0" smtClean="0"/>
              <a:t>日内。</a:t>
            </a:r>
            <a:r>
              <a:rPr lang="en-US" altLang="zh-CN" sz="1600" dirty="0" smtClean="0"/>
              <a:t> </a:t>
            </a:r>
            <a:endParaRPr lang="zh-CN" altLang="zh-CN" sz="1600" dirty="0" smtClean="0"/>
          </a:p>
          <a:p>
            <a:pPr>
              <a:lnSpc>
                <a:spcPct val="150000"/>
              </a:lnSpc>
            </a:pPr>
            <a:r>
              <a:rPr lang="zh-CN" altLang="zh-CN" sz="1600" dirty="0" smtClean="0"/>
              <a:t>（</a:t>
            </a:r>
            <a:r>
              <a:rPr lang="en-US" altLang="zh-CN" sz="1600" dirty="0" smtClean="0"/>
              <a:t>7</a:t>
            </a:r>
            <a:r>
              <a:rPr lang="zh-CN" altLang="zh-CN" sz="1600" dirty="0" smtClean="0"/>
              <a:t>）行政监督部门处理投诉期限：自收到投诉之日起</a:t>
            </a:r>
            <a:r>
              <a:rPr lang="en-US" altLang="zh-CN" sz="1600" dirty="0" smtClean="0"/>
              <a:t>3</a:t>
            </a:r>
            <a:r>
              <a:rPr lang="zh-CN" altLang="zh-CN" sz="1600" dirty="0" smtClean="0"/>
              <a:t>个工作日决定是否受理，并自受理之日起</a:t>
            </a:r>
            <a:r>
              <a:rPr lang="en-US" altLang="zh-CN" sz="1600" dirty="0" smtClean="0"/>
              <a:t>30</a:t>
            </a:r>
            <a:r>
              <a:rPr lang="zh-CN" altLang="zh-CN" sz="1600" dirty="0" smtClean="0"/>
              <a:t>个工作日作出处理，需要检验、检测、鉴定、专家评审的，所需时间不计算在内。</a:t>
            </a:r>
            <a:r>
              <a:rPr lang="en-US" altLang="zh-CN" sz="1600" dirty="0" smtClean="0"/>
              <a:t> </a:t>
            </a:r>
            <a:endParaRPr lang="zh-CN" altLang="zh-CN" sz="1600" dirty="0" smtClean="0"/>
          </a:p>
          <a:p>
            <a:pPr>
              <a:lnSpc>
                <a:spcPct val="150000"/>
              </a:lnSpc>
            </a:pPr>
            <a:r>
              <a:rPr lang="zh-CN" altLang="zh-CN" sz="1600" b="1" dirty="0" smtClean="0"/>
              <a:t>参考依据：《招标投标法实施条例》</a:t>
            </a:r>
          </a:p>
          <a:p>
            <a:pPr marL="0" lvl="1" fontAlgn="t">
              <a:lnSpc>
                <a:spcPct val="150000"/>
              </a:lnSpc>
              <a:spcBef>
                <a:spcPts val="0"/>
              </a:spcBef>
            </a:pPr>
            <a:endParaRPr lang="en-US" altLang="zh-CN" sz="1600" b="1" dirty="0"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3E5409F-F019-4C52-B270-9DD101B42567}" type="slidenum">
              <a:rPr lang="zh-CN" altLang="en-US" smtClean="0"/>
              <a:pPr/>
              <a:t>16</a:t>
            </a:fld>
            <a:endParaRPr lang="zh-CN" altLang="en-US" dirty="0"/>
          </a:p>
        </p:txBody>
      </p:sp>
      <p:sp>
        <p:nvSpPr>
          <p:cNvPr id="4" name="矩形 3"/>
          <p:cNvSpPr/>
          <p:nvPr/>
        </p:nvSpPr>
        <p:spPr bwMode="invGray">
          <a:xfrm>
            <a:off x="906463" y="259821"/>
            <a:ext cx="10086975" cy="685800"/>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3600" b="1" dirty="0" smtClean="0">
                <a:solidFill>
                  <a:schemeClr val="tx1"/>
                </a:solidFill>
              </a:rPr>
              <a:t>工程招标时间节点</a:t>
            </a:r>
            <a:endParaRPr lang="zh-CN" altLang="en-US" sz="3600" b="1" dirty="0">
              <a:solidFill>
                <a:schemeClr val="tx1"/>
              </a:solidFill>
            </a:endParaRPr>
          </a:p>
        </p:txBody>
      </p:sp>
      <p:sp>
        <p:nvSpPr>
          <p:cNvPr id="5" name="矩形 4"/>
          <p:cNvSpPr/>
          <p:nvPr/>
        </p:nvSpPr>
        <p:spPr bwMode="invGray">
          <a:xfrm>
            <a:off x="785812" y="1343026"/>
            <a:ext cx="10102321" cy="742950"/>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2">
            <a:schemeClr val="dk1"/>
          </a:fillRef>
          <a:effectRef idx="1">
            <a:schemeClr val="dk1"/>
          </a:effectRef>
          <a:fontRef idx="minor">
            <a:schemeClr val="dk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资格后审招标流程的时间规定</a:t>
            </a:r>
            <a:r>
              <a:rPr lang="en-US" altLang="zh-CN" dirty="0" smtClean="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sp>
        <p:nvSpPr>
          <p:cNvPr id="7" name="矩形 6"/>
          <p:cNvSpPr/>
          <p:nvPr/>
        </p:nvSpPr>
        <p:spPr bwMode="invGray">
          <a:xfrm>
            <a:off x="751945" y="2100264"/>
            <a:ext cx="10203922" cy="4043362"/>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2">
            <a:schemeClr val="dk1"/>
          </a:fillRef>
          <a:effectRef idx="1">
            <a:schemeClr val="dk1"/>
          </a:effectRef>
          <a:fontRef idx="minor">
            <a:schemeClr val="dk1"/>
          </a:fontRef>
        </p:style>
        <p:txBody>
          <a:bodyPr rtlCol="0" anchor="t"/>
          <a:lstStyle/>
          <a:p>
            <a:pPr>
              <a:lnSpc>
                <a:spcPts val="2400"/>
              </a:lnSpc>
            </a:pPr>
            <a:r>
              <a:rPr lang="zh-CN" altLang="zh-CN" sz="1600" dirty="0" smtClean="0"/>
              <a:t> （</a:t>
            </a:r>
            <a:r>
              <a:rPr lang="en-US" altLang="zh-CN" sz="1600" dirty="0" smtClean="0"/>
              <a:t>1</a:t>
            </a:r>
            <a:r>
              <a:rPr lang="zh-CN" altLang="zh-CN" sz="1600" dirty="0" smtClean="0"/>
              <a:t>）招标文件发售期：不得少于</a:t>
            </a:r>
            <a:r>
              <a:rPr lang="en-US" altLang="zh-CN" sz="1600" dirty="0" smtClean="0"/>
              <a:t>5</a:t>
            </a:r>
            <a:r>
              <a:rPr lang="zh-CN" altLang="zh-CN" sz="1600" dirty="0" smtClean="0"/>
              <a:t>日。</a:t>
            </a:r>
            <a:r>
              <a:rPr lang="en-US" altLang="zh-CN" sz="1600" dirty="0" smtClean="0"/>
              <a:t> </a:t>
            </a:r>
            <a:endParaRPr lang="zh-CN" altLang="zh-CN" sz="1600" dirty="0" smtClean="0"/>
          </a:p>
          <a:p>
            <a:pPr>
              <a:lnSpc>
                <a:spcPts val="2400"/>
              </a:lnSpc>
            </a:pPr>
            <a:r>
              <a:rPr lang="zh-CN" altLang="zh-CN" sz="1600" dirty="0" smtClean="0"/>
              <a:t>（</a:t>
            </a:r>
            <a:r>
              <a:rPr lang="en-US" altLang="zh-CN" sz="1600" dirty="0" smtClean="0"/>
              <a:t>2</a:t>
            </a:r>
            <a:r>
              <a:rPr lang="zh-CN" altLang="zh-CN" sz="1600" dirty="0" smtClean="0"/>
              <a:t>）提交投标文件的期限：自招标文件发出之日起不得少于</a:t>
            </a:r>
            <a:r>
              <a:rPr lang="en-US" altLang="zh-CN" sz="1600" dirty="0" smtClean="0"/>
              <a:t>20</a:t>
            </a:r>
            <a:r>
              <a:rPr lang="zh-CN" altLang="zh-CN" sz="1600" dirty="0" smtClean="0"/>
              <a:t>日。</a:t>
            </a:r>
            <a:r>
              <a:rPr lang="en-US" altLang="zh-CN" sz="1600" dirty="0" smtClean="0"/>
              <a:t> </a:t>
            </a:r>
            <a:endParaRPr lang="zh-CN" altLang="zh-CN" sz="1600" dirty="0" smtClean="0"/>
          </a:p>
          <a:p>
            <a:pPr>
              <a:lnSpc>
                <a:spcPts val="2400"/>
              </a:lnSpc>
            </a:pPr>
            <a:r>
              <a:rPr lang="zh-CN" altLang="zh-CN" sz="1600" dirty="0" smtClean="0"/>
              <a:t>（</a:t>
            </a:r>
            <a:r>
              <a:rPr lang="en-US" altLang="zh-CN" sz="1600" dirty="0" smtClean="0"/>
              <a:t>3</a:t>
            </a:r>
            <a:r>
              <a:rPr lang="zh-CN" altLang="zh-CN" sz="1600" dirty="0" smtClean="0"/>
              <a:t>）澄清或修改招标文件的时间：澄清或修改招标文件影响投标文件编制的，应在投标截止时间</a:t>
            </a:r>
            <a:r>
              <a:rPr lang="en-US" altLang="zh-CN" sz="1600" dirty="0" smtClean="0"/>
              <a:t>15</a:t>
            </a:r>
            <a:r>
              <a:rPr lang="zh-CN" altLang="zh-CN" sz="1600" dirty="0" smtClean="0"/>
              <a:t>日前作出。</a:t>
            </a:r>
            <a:r>
              <a:rPr lang="en-US" altLang="zh-CN" sz="1600" dirty="0" smtClean="0"/>
              <a:t> </a:t>
            </a:r>
            <a:endParaRPr lang="zh-CN" altLang="zh-CN" sz="1600" dirty="0" smtClean="0"/>
          </a:p>
          <a:p>
            <a:pPr>
              <a:lnSpc>
                <a:spcPts val="2400"/>
              </a:lnSpc>
            </a:pPr>
            <a:r>
              <a:rPr lang="zh-CN" altLang="zh-CN" sz="1600" dirty="0" smtClean="0"/>
              <a:t>（</a:t>
            </a:r>
            <a:r>
              <a:rPr lang="en-US" altLang="zh-CN" sz="1600" dirty="0" smtClean="0"/>
              <a:t>4</a:t>
            </a:r>
            <a:r>
              <a:rPr lang="zh-CN" altLang="zh-CN" sz="1600" dirty="0" smtClean="0"/>
              <a:t>）招标文件异议提出和答复时间期限：投标截止时间</a:t>
            </a:r>
            <a:r>
              <a:rPr lang="en-US" altLang="zh-CN" sz="1600" dirty="0" smtClean="0"/>
              <a:t>10</a:t>
            </a:r>
            <a:r>
              <a:rPr lang="zh-CN" altLang="zh-CN" sz="1600" dirty="0" smtClean="0"/>
              <a:t>日前提出。</a:t>
            </a:r>
            <a:r>
              <a:rPr lang="en-US" altLang="zh-CN" sz="1600" dirty="0" smtClean="0"/>
              <a:t> </a:t>
            </a:r>
            <a:endParaRPr lang="zh-CN" altLang="zh-CN" sz="1600" dirty="0" smtClean="0"/>
          </a:p>
          <a:p>
            <a:pPr>
              <a:lnSpc>
                <a:spcPts val="2400"/>
              </a:lnSpc>
            </a:pPr>
            <a:r>
              <a:rPr lang="zh-CN" altLang="zh-CN" sz="1600" dirty="0" smtClean="0"/>
              <a:t>（</a:t>
            </a:r>
            <a:r>
              <a:rPr lang="en-US" altLang="zh-CN" sz="1600" dirty="0" smtClean="0"/>
              <a:t>5</a:t>
            </a:r>
            <a:r>
              <a:rPr lang="zh-CN" altLang="zh-CN" sz="1600" dirty="0" smtClean="0"/>
              <a:t>）招标文件异议答复时间期限：在收到异议之日起</a:t>
            </a:r>
            <a:r>
              <a:rPr lang="en-US" altLang="zh-CN" sz="1600" dirty="0" smtClean="0"/>
              <a:t>3</a:t>
            </a:r>
            <a:r>
              <a:rPr lang="zh-CN" altLang="zh-CN" sz="1600" dirty="0" smtClean="0"/>
              <a:t>日内答复，作出答复前，暂停招标投标活动。</a:t>
            </a:r>
            <a:r>
              <a:rPr lang="en-US" altLang="zh-CN" sz="1600" dirty="0" smtClean="0"/>
              <a:t> </a:t>
            </a:r>
            <a:endParaRPr lang="zh-CN" altLang="zh-CN" sz="1600" dirty="0" smtClean="0"/>
          </a:p>
          <a:p>
            <a:pPr>
              <a:lnSpc>
                <a:spcPts val="2400"/>
              </a:lnSpc>
            </a:pPr>
            <a:r>
              <a:rPr lang="zh-CN" altLang="zh-CN" sz="1600" dirty="0" smtClean="0"/>
              <a:t>（</a:t>
            </a:r>
            <a:r>
              <a:rPr lang="en-US" altLang="zh-CN" sz="1600" dirty="0" smtClean="0"/>
              <a:t>6</a:t>
            </a:r>
            <a:r>
              <a:rPr lang="zh-CN" altLang="zh-CN" sz="1600" dirty="0" smtClean="0"/>
              <a:t>）投标截止时间前撤回投标文件时投标保证金返还期限：自收到投标人书面撤回通知之日起</a:t>
            </a:r>
            <a:r>
              <a:rPr lang="en-US" altLang="zh-CN" sz="1600" dirty="0" smtClean="0"/>
              <a:t>5</a:t>
            </a:r>
            <a:r>
              <a:rPr lang="zh-CN" altLang="zh-CN" sz="1600" dirty="0" smtClean="0"/>
              <a:t>日内。</a:t>
            </a:r>
            <a:r>
              <a:rPr lang="en-US" altLang="zh-CN" sz="1600" dirty="0" smtClean="0"/>
              <a:t> </a:t>
            </a:r>
            <a:endParaRPr lang="zh-CN" altLang="zh-CN" sz="1600" dirty="0" smtClean="0"/>
          </a:p>
          <a:p>
            <a:pPr>
              <a:lnSpc>
                <a:spcPts val="2400"/>
              </a:lnSpc>
            </a:pPr>
            <a:r>
              <a:rPr lang="zh-CN" altLang="zh-CN" sz="1600" dirty="0" smtClean="0"/>
              <a:t>（</a:t>
            </a:r>
            <a:r>
              <a:rPr lang="en-US" altLang="zh-CN" sz="1600" dirty="0" smtClean="0"/>
              <a:t>7</a:t>
            </a:r>
            <a:r>
              <a:rPr lang="zh-CN" altLang="zh-CN" sz="1600" dirty="0" smtClean="0"/>
              <a:t>）开标时间：与投标截止时间为同一时间。</a:t>
            </a:r>
            <a:r>
              <a:rPr lang="en-US" altLang="zh-CN" sz="1600" dirty="0" smtClean="0"/>
              <a:t> </a:t>
            </a:r>
            <a:endParaRPr lang="zh-CN" altLang="zh-CN" sz="1600" dirty="0" smtClean="0"/>
          </a:p>
          <a:p>
            <a:pPr>
              <a:lnSpc>
                <a:spcPts val="2400"/>
              </a:lnSpc>
            </a:pPr>
            <a:r>
              <a:rPr lang="zh-CN" altLang="zh-CN" sz="1600" dirty="0" smtClean="0"/>
              <a:t>（</a:t>
            </a:r>
            <a:r>
              <a:rPr lang="en-US" altLang="zh-CN" sz="1600" dirty="0" smtClean="0"/>
              <a:t>8</a:t>
            </a:r>
            <a:r>
              <a:rPr lang="zh-CN" altLang="zh-CN" sz="1600" dirty="0" smtClean="0"/>
              <a:t>）开标异议提出期限：当场。</a:t>
            </a:r>
          </a:p>
          <a:p>
            <a:pPr>
              <a:lnSpc>
                <a:spcPts val="2400"/>
              </a:lnSpc>
            </a:pPr>
            <a:r>
              <a:rPr lang="zh-CN" altLang="zh-CN" sz="1600" dirty="0" smtClean="0"/>
              <a:t>（</a:t>
            </a:r>
            <a:r>
              <a:rPr lang="en-US" altLang="zh-CN" sz="1600" dirty="0" smtClean="0"/>
              <a:t>9</a:t>
            </a:r>
            <a:r>
              <a:rPr lang="zh-CN" altLang="zh-CN" sz="1600" dirty="0" smtClean="0"/>
              <a:t>）开标异议答复期限：当场。</a:t>
            </a:r>
            <a:r>
              <a:rPr lang="en-US" altLang="zh-CN" sz="1600" dirty="0" smtClean="0"/>
              <a:t> </a:t>
            </a:r>
            <a:endParaRPr lang="zh-CN" altLang="zh-CN" sz="1600" dirty="0" smtClean="0"/>
          </a:p>
          <a:p>
            <a:pPr>
              <a:lnSpc>
                <a:spcPts val="2400"/>
              </a:lnSpc>
            </a:pPr>
            <a:r>
              <a:rPr lang="zh-CN" altLang="zh-CN" sz="1600" dirty="0" smtClean="0"/>
              <a:t>（</a:t>
            </a:r>
            <a:r>
              <a:rPr lang="en-US" altLang="zh-CN" sz="1600" dirty="0" smtClean="0"/>
              <a:t>10</a:t>
            </a:r>
            <a:r>
              <a:rPr lang="zh-CN" altLang="zh-CN" sz="1600" dirty="0" smtClean="0"/>
              <a:t>）中标候选人公示开始时间：自收到评标报告之日起</a:t>
            </a:r>
            <a:r>
              <a:rPr lang="en-US" altLang="zh-CN" sz="1600" dirty="0" smtClean="0"/>
              <a:t>3</a:t>
            </a:r>
            <a:r>
              <a:rPr lang="zh-CN" altLang="zh-CN" sz="1600" dirty="0" smtClean="0"/>
              <a:t>日内。</a:t>
            </a:r>
            <a:r>
              <a:rPr lang="en-US" altLang="zh-CN" sz="1600" dirty="0" smtClean="0"/>
              <a:t> </a:t>
            </a:r>
            <a:endParaRPr lang="zh-CN" altLang="zh-CN" sz="1600" dirty="0" smtClean="0"/>
          </a:p>
          <a:p>
            <a:pPr>
              <a:lnSpc>
                <a:spcPts val="2400"/>
              </a:lnSpc>
            </a:pPr>
            <a:r>
              <a:rPr lang="zh-CN" altLang="zh-CN" sz="1600" dirty="0" smtClean="0"/>
              <a:t>（</a:t>
            </a:r>
            <a:r>
              <a:rPr lang="en-US" altLang="zh-CN" sz="1600" dirty="0" smtClean="0"/>
              <a:t>11</a:t>
            </a:r>
            <a:r>
              <a:rPr lang="zh-CN" altLang="zh-CN" sz="1600" dirty="0" smtClean="0"/>
              <a:t>）中标候选人公示期：不少于</a:t>
            </a:r>
            <a:r>
              <a:rPr lang="en-US" altLang="zh-CN" sz="1600" dirty="0" smtClean="0"/>
              <a:t>3</a:t>
            </a:r>
            <a:r>
              <a:rPr lang="zh-CN" altLang="zh-CN" sz="1600" dirty="0" smtClean="0"/>
              <a:t>日。</a:t>
            </a:r>
            <a:r>
              <a:rPr lang="en-US" altLang="zh-CN" sz="1600" dirty="0" smtClean="0"/>
              <a:t> </a:t>
            </a:r>
          </a:p>
          <a:p>
            <a:pPr>
              <a:lnSpc>
                <a:spcPts val="2400"/>
              </a:lnSpc>
            </a:pPr>
            <a:r>
              <a:rPr lang="zh-CN" altLang="zh-CN" sz="1600" dirty="0" smtClean="0"/>
              <a:t>（</a:t>
            </a:r>
            <a:r>
              <a:rPr lang="en-US" altLang="zh-CN" sz="1600" dirty="0" smtClean="0"/>
              <a:t>12</a:t>
            </a:r>
            <a:r>
              <a:rPr lang="zh-CN" altLang="zh-CN" sz="1600" dirty="0" smtClean="0"/>
              <a:t>）评标结果异议提出期限：公示期内。</a:t>
            </a:r>
            <a:r>
              <a:rPr lang="en-US" altLang="zh-CN" sz="1600" dirty="0" smtClean="0"/>
              <a:t> </a:t>
            </a:r>
            <a:endParaRPr lang="zh-CN" altLang="zh-CN" sz="1600" dirty="0" smtClean="0"/>
          </a:p>
          <a:p>
            <a:pPr>
              <a:lnSpc>
                <a:spcPts val="2400"/>
              </a:lnSpc>
            </a:pPr>
            <a:r>
              <a:rPr lang="zh-CN" altLang="zh-CN" sz="1600" dirty="0" smtClean="0"/>
              <a:t>（</a:t>
            </a:r>
            <a:r>
              <a:rPr lang="en-US" altLang="zh-CN" sz="1600" dirty="0" smtClean="0"/>
              <a:t>13</a:t>
            </a:r>
            <a:r>
              <a:rPr lang="zh-CN" altLang="zh-CN" sz="1600" dirty="0" smtClean="0"/>
              <a:t>）评标结果异议答复期限：收到异议之日起</a:t>
            </a:r>
            <a:r>
              <a:rPr lang="en-US" altLang="zh-CN" sz="1600" dirty="0" smtClean="0"/>
              <a:t>3</a:t>
            </a:r>
            <a:r>
              <a:rPr lang="zh-CN" altLang="zh-CN" sz="1600" dirty="0" smtClean="0"/>
              <a:t>日内。</a:t>
            </a:r>
          </a:p>
          <a:p>
            <a:endParaRPr lang="en-US" altLang="zh-CN" sz="1600" b="1" dirty="0" smtClean="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3E5409F-F019-4C52-B270-9DD101B42567}" type="slidenum">
              <a:rPr lang="zh-CN" altLang="en-US" smtClean="0"/>
              <a:pPr/>
              <a:t>17</a:t>
            </a:fld>
            <a:endParaRPr lang="zh-CN" altLang="en-US" dirty="0"/>
          </a:p>
        </p:txBody>
      </p:sp>
      <p:sp>
        <p:nvSpPr>
          <p:cNvPr id="4" name="矩形 3"/>
          <p:cNvSpPr/>
          <p:nvPr/>
        </p:nvSpPr>
        <p:spPr bwMode="invGray">
          <a:xfrm>
            <a:off x="906463" y="259821"/>
            <a:ext cx="10086975" cy="685800"/>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3600" b="1" dirty="0" smtClean="0">
                <a:solidFill>
                  <a:schemeClr val="tx1"/>
                </a:solidFill>
              </a:rPr>
              <a:t>工程招标时间节点</a:t>
            </a:r>
            <a:endParaRPr lang="zh-CN" altLang="en-US" sz="3600" b="1" dirty="0">
              <a:solidFill>
                <a:schemeClr val="tx1"/>
              </a:solidFill>
            </a:endParaRPr>
          </a:p>
        </p:txBody>
      </p:sp>
      <p:sp>
        <p:nvSpPr>
          <p:cNvPr id="5" name="矩形 4"/>
          <p:cNvSpPr/>
          <p:nvPr/>
        </p:nvSpPr>
        <p:spPr bwMode="invGray">
          <a:xfrm>
            <a:off x="785812" y="1343026"/>
            <a:ext cx="10102321" cy="742950"/>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2">
            <a:schemeClr val="dk1"/>
          </a:fillRef>
          <a:effectRef idx="1">
            <a:schemeClr val="dk1"/>
          </a:effectRef>
          <a:fontRef idx="minor">
            <a:schemeClr val="dk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资格后审招标流程的时间规定</a:t>
            </a:r>
            <a:r>
              <a:rPr lang="en-US" altLang="zh-CN" dirty="0" smtClean="0">
                <a:latin typeface="微软雅黑" panose="020B0503020204020204" pitchFamily="34" charset="-122"/>
                <a:ea typeface="微软雅黑" panose="020B0503020204020204" pitchFamily="34" charset="-122"/>
              </a:rPr>
              <a:t>2</a:t>
            </a:r>
            <a:endParaRPr lang="zh-CN" altLang="en-US" dirty="0">
              <a:latin typeface="微软雅黑" panose="020B0503020204020204" pitchFamily="34" charset="-122"/>
              <a:ea typeface="微软雅黑" panose="020B0503020204020204" pitchFamily="34" charset="-122"/>
            </a:endParaRPr>
          </a:p>
        </p:txBody>
      </p:sp>
      <p:sp>
        <p:nvSpPr>
          <p:cNvPr id="7" name="矩形 6"/>
          <p:cNvSpPr/>
          <p:nvPr/>
        </p:nvSpPr>
        <p:spPr bwMode="invGray">
          <a:xfrm>
            <a:off x="751945" y="2100264"/>
            <a:ext cx="10203922" cy="4043362"/>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2">
            <a:schemeClr val="dk1"/>
          </a:fillRef>
          <a:effectRef idx="1">
            <a:schemeClr val="dk1"/>
          </a:effectRef>
          <a:fontRef idx="minor">
            <a:schemeClr val="dk1"/>
          </a:fontRef>
        </p:style>
        <p:txBody>
          <a:bodyPr rtlCol="0" anchor="t"/>
          <a:lstStyle/>
          <a:p>
            <a:pPr>
              <a:lnSpc>
                <a:spcPts val="2300"/>
              </a:lnSpc>
            </a:pPr>
            <a:r>
              <a:rPr lang="zh-CN" altLang="zh-CN" sz="1600" dirty="0" smtClean="0"/>
              <a:t> （</a:t>
            </a:r>
            <a:r>
              <a:rPr lang="en-US" altLang="zh-CN" sz="1600" dirty="0" smtClean="0"/>
              <a:t>14</a:t>
            </a:r>
            <a:r>
              <a:rPr lang="zh-CN" altLang="zh-CN" sz="1600" dirty="0" smtClean="0"/>
              <a:t>）合同签订期限：在投标有效期内及发出中标通知书之日起</a:t>
            </a:r>
            <a:r>
              <a:rPr lang="en-US" altLang="zh-CN" sz="1600" dirty="0" smtClean="0"/>
              <a:t>30</a:t>
            </a:r>
            <a:r>
              <a:rPr lang="zh-CN" altLang="zh-CN" sz="1600" dirty="0" smtClean="0"/>
              <a:t>日内。</a:t>
            </a:r>
            <a:r>
              <a:rPr lang="en-US" altLang="zh-CN" sz="1600" dirty="0" smtClean="0"/>
              <a:t> </a:t>
            </a:r>
            <a:endParaRPr lang="zh-CN" altLang="zh-CN" sz="1600" dirty="0" smtClean="0"/>
          </a:p>
          <a:p>
            <a:pPr>
              <a:lnSpc>
                <a:spcPts val="2300"/>
              </a:lnSpc>
            </a:pPr>
            <a:r>
              <a:rPr lang="zh-CN" altLang="zh-CN" sz="1600" dirty="0" smtClean="0"/>
              <a:t>（</a:t>
            </a:r>
            <a:r>
              <a:rPr lang="en-US" altLang="zh-CN" sz="1600" dirty="0" smtClean="0"/>
              <a:t>15</a:t>
            </a:r>
            <a:r>
              <a:rPr lang="zh-CN" altLang="zh-CN" sz="1600" dirty="0" smtClean="0"/>
              <a:t>）投标保证金有效期：与投标有效期一致。</a:t>
            </a:r>
            <a:r>
              <a:rPr lang="en-US" altLang="zh-CN" sz="1600" dirty="0" smtClean="0"/>
              <a:t> </a:t>
            </a:r>
            <a:endParaRPr lang="zh-CN" altLang="zh-CN" sz="1600" dirty="0" smtClean="0"/>
          </a:p>
          <a:p>
            <a:pPr>
              <a:lnSpc>
                <a:spcPts val="2300"/>
              </a:lnSpc>
            </a:pPr>
            <a:r>
              <a:rPr lang="zh-CN" altLang="zh-CN" sz="1600" dirty="0" smtClean="0"/>
              <a:t>（</a:t>
            </a:r>
            <a:r>
              <a:rPr lang="en-US" altLang="zh-CN" sz="1600" dirty="0" smtClean="0"/>
              <a:t>16</a:t>
            </a:r>
            <a:r>
              <a:rPr lang="zh-CN" altLang="zh-CN" sz="1600" dirty="0" smtClean="0"/>
              <a:t>）投标保证金返还期限：最迟在合同签订后</a:t>
            </a:r>
            <a:r>
              <a:rPr lang="en-US" altLang="zh-CN" sz="1600" dirty="0" smtClean="0"/>
              <a:t>5</a:t>
            </a:r>
            <a:r>
              <a:rPr lang="zh-CN" altLang="zh-CN" sz="1600" dirty="0" smtClean="0"/>
              <a:t>日内。</a:t>
            </a:r>
            <a:r>
              <a:rPr lang="en-US" altLang="zh-CN" sz="1600" dirty="0" smtClean="0"/>
              <a:t> </a:t>
            </a:r>
            <a:endParaRPr lang="zh-CN" altLang="zh-CN" sz="1600" dirty="0" smtClean="0"/>
          </a:p>
          <a:p>
            <a:pPr>
              <a:lnSpc>
                <a:spcPts val="2300"/>
              </a:lnSpc>
            </a:pPr>
            <a:r>
              <a:rPr lang="zh-CN" altLang="zh-CN" sz="1600" dirty="0" smtClean="0"/>
              <a:t>（</a:t>
            </a:r>
            <a:r>
              <a:rPr lang="en-US" altLang="zh-CN" sz="1600" dirty="0" smtClean="0"/>
              <a:t>17</a:t>
            </a:r>
            <a:r>
              <a:rPr lang="zh-CN" altLang="zh-CN" sz="1600" dirty="0" smtClean="0"/>
              <a:t>）投标人或其他利害关系人提出投诉期限：自知道或应当知道之日起</a:t>
            </a:r>
            <a:r>
              <a:rPr lang="en-US" altLang="zh-CN" sz="1600" dirty="0" smtClean="0"/>
              <a:t>10</a:t>
            </a:r>
            <a:r>
              <a:rPr lang="zh-CN" altLang="zh-CN" sz="1600" dirty="0" smtClean="0"/>
              <a:t>日内。</a:t>
            </a:r>
            <a:r>
              <a:rPr lang="en-US" altLang="zh-CN" sz="1600" dirty="0" smtClean="0"/>
              <a:t> </a:t>
            </a:r>
            <a:endParaRPr lang="zh-CN" altLang="zh-CN" sz="1600" dirty="0" smtClean="0"/>
          </a:p>
          <a:p>
            <a:pPr>
              <a:lnSpc>
                <a:spcPts val="2300"/>
              </a:lnSpc>
            </a:pPr>
            <a:r>
              <a:rPr lang="zh-CN" altLang="zh-CN" sz="1600" dirty="0" smtClean="0"/>
              <a:t>（</a:t>
            </a:r>
            <a:r>
              <a:rPr lang="en-US" altLang="zh-CN" sz="1600" dirty="0" smtClean="0"/>
              <a:t>18</a:t>
            </a:r>
            <a:r>
              <a:rPr lang="zh-CN" altLang="zh-CN" sz="1600" dirty="0" smtClean="0"/>
              <a:t>）行政监督部门处理投诉期限：自收到投诉之日起</a:t>
            </a:r>
            <a:r>
              <a:rPr lang="en-US" altLang="zh-CN" sz="1600" dirty="0" smtClean="0"/>
              <a:t>3</a:t>
            </a:r>
            <a:r>
              <a:rPr lang="zh-CN" altLang="zh-CN" sz="1600" dirty="0" smtClean="0"/>
              <a:t>个工作日决定是否受理，并自受理之日起</a:t>
            </a:r>
            <a:r>
              <a:rPr lang="en-US" altLang="zh-CN" sz="1600" dirty="0" smtClean="0"/>
              <a:t>30</a:t>
            </a:r>
            <a:r>
              <a:rPr lang="zh-CN" altLang="zh-CN" sz="1600" dirty="0" smtClean="0"/>
              <a:t>个工作日作出处理，需要检验、检测、鉴定、专家评审的，所需时间不计算在内。</a:t>
            </a:r>
            <a:r>
              <a:rPr lang="en-US" altLang="zh-CN" sz="1600" dirty="0" smtClean="0"/>
              <a:t> </a:t>
            </a:r>
            <a:endParaRPr lang="zh-CN" altLang="zh-CN" sz="1600" dirty="0" smtClean="0"/>
          </a:p>
          <a:p>
            <a:pPr>
              <a:lnSpc>
                <a:spcPts val="2300"/>
              </a:lnSpc>
            </a:pPr>
            <a:r>
              <a:rPr lang="zh-CN" altLang="zh-CN" sz="1600" dirty="0" smtClean="0"/>
              <a:t>（</a:t>
            </a:r>
            <a:r>
              <a:rPr lang="en-US" altLang="zh-CN" sz="1600" dirty="0" smtClean="0"/>
              <a:t>19</a:t>
            </a:r>
            <a:r>
              <a:rPr lang="zh-CN" altLang="zh-CN" sz="1600" dirty="0" smtClean="0"/>
              <a:t>）提出延长投标有效期的时间：在投标有效期内不能完成评标和定标工作时。</a:t>
            </a:r>
            <a:r>
              <a:rPr lang="en-US" altLang="zh-CN" sz="1600" dirty="0" smtClean="0"/>
              <a:t> </a:t>
            </a:r>
            <a:endParaRPr lang="zh-CN" altLang="zh-CN" sz="1600" dirty="0" smtClean="0"/>
          </a:p>
          <a:p>
            <a:pPr>
              <a:lnSpc>
                <a:spcPts val="2300"/>
              </a:lnSpc>
            </a:pPr>
            <a:r>
              <a:rPr lang="zh-CN" altLang="zh-CN" sz="1600" dirty="0" smtClean="0"/>
              <a:t>（</a:t>
            </a:r>
            <a:r>
              <a:rPr lang="en-US" altLang="zh-CN" sz="1600" dirty="0" smtClean="0"/>
              <a:t>20</a:t>
            </a:r>
            <a:r>
              <a:rPr lang="zh-CN" altLang="zh-CN" sz="1600" dirty="0" smtClean="0"/>
              <a:t>）招标投标情况书面报告期限：自确定中标人之日起</a:t>
            </a:r>
            <a:r>
              <a:rPr lang="en-US" altLang="zh-CN" sz="1600" dirty="0" smtClean="0"/>
              <a:t>15</a:t>
            </a:r>
            <a:r>
              <a:rPr lang="zh-CN" altLang="zh-CN" sz="1600" dirty="0" smtClean="0"/>
              <a:t>日内。</a:t>
            </a:r>
            <a:r>
              <a:rPr lang="en-US" altLang="zh-CN" sz="1600" dirty="0" smtClean="0"/>
              <a:t> </a:t>
            </a:r>
            <a:endParaRPr lang="zh-CN" altLang="zh-CN" sz="1600" dirty="0" smtClean="0"/>
          </a:p>
          <a:p>
            <a:pPr>
              <a:lnSpc>
                <a:spcPts val="2300"/>
              </a:lnSpc>
            </a:pPr>
            <a:r>
              <a:rPr lang="zh-CN" altLang="zh-CN" sz="1600" dirty="0" smtClean="0"/>
              <a:t>（</a:t>
            </a:r>
            <a:r>
              <a:rPr lang="en-US" altLang="zh-CN" sz="1600" dirty="0" smtClean="0"/>
              <a:t>21</a:t>
            </a:r>
            <a:r>
              <a:rPr lang="zh-CN" altLang="zh-CN" sz="1600" dirty="0" smtClean="0"/>
              <a:t>）招标投标违法行为对外公告期限：自招标投标违法行为处理决定做出之日起</a:t>
            </a:r>
            <a:r>
              <a:rPr lang="en-US" altLang="zh-CN" sz="1600" dirty="0" smtClean="0"/>
              <a:t>20</a:t>
            </a:r>
            <a:r>
              <a:rPr lang="zh-CN" altLang="zh-CN" sz="1600" dirty="0" smtClean="0"/>
              <a:t>个工作日内对外进行记录公告，违法行为记录公告期限为</a:t>
            </a:r>
            <a:r>
              <a:rPr lang="en-US" altLang="zh-CN" sz="1600" dirty="0" smtClean="0"/>
              <a:t>6</a:t>
            </a:r>
            <a:r>
              <a:rPr lang="zh-CN" altLang="zh-CN" sz="1600" dirty="0" smtClean="0"/>
              <a:t>个月，公告期满后，转入后台保存。依法限制招标投标当事人资质（资格）等方面的行政处理决定，所认定的限制期限长于</a:t>
            </a:r>
            <a:r>
              <a:rPr lang="en-US" altLang="zh-CN" sz="1600" dirty="0" smtClean="0"/>
              <a:t>6</a:t>
            </a:r>
            <a:r>
              <a:rPr lang="zh-CN" altLang="zh-CN" sz="1600" dirty="0" smtClean="0"/>
              <a:t>个月的，公告期限从其决定。</a:t>
            </a:r>
          </a:p>
          <a:p>
            <a:pPr>
              <a:lnSpc>
                <a:spcPts val="2300"/>
              </a:lnSpc>
            </a:pPr>
            <a:r>
              <a:rPr lang="en-US" altLang="zh-CN" sz="1600" dirty="0" smtClean="0"/>
              <a:t> </a:t>
            </a:r>
            <a:endParaRPr lang="zh-CN" altLang="zh-CN" sz="1600" dirty="0" smtClean="0"/>
          </a:p>
          <a:p>
            <a:pPr>
              <a:lnSpc>
                <a:spcPts val="2300"/>
              </a:lnSpc>
            </a:pPr>
            <a:r>
              <a:rPr lang="zh-CN" altLang="zh-CN" sz="1600" dirty="0" smtClean="0"/>
              <a:t>参考依据：《招标投标法》、《招标投标法实施条例》</a:t>
            </a:r>
          </a:p>
          <a:p>
            <a:endParaRPr lang="en-US" altLang="zh-CN" sz="1600" b="1" dirty="0" smtClean="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3E5409F-F019-4C52-B270-9DD101B42567}" type="slidenum">
              <a:rPr lang="zh-CN" altLang="en-US" smtClean="0"/>
              <a:pPr/>
              <a:t>18</a:t>
            </a:fld>
            <a:endParaRPr lang="zh-CN" altLang="en-US" dirty="0"/>
          </a:p>
        </p:txBody>
      </p:sp>
      <p:sp>
        <p:nvSpPr>
          <p:cNvPr id="4" name="矩形 3"/>
          <p:cNvSpPr/>
          <p:nvPr/>
        </p:nvSpPr>
        <p:spPr bwMode="invGray">
          <a:xfrm>
            <a:off x="906463" y="259821"/>
            <a:ext cx="10086975" cy="685800"/>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3600" b="1" dirty="0" smtClean="0">
                <a:solidFill>
                  <a:schemeClr val="tx1"/>
                </a:solidFill>
              </a:rPr>
              <a:t>政府采购时间节点</a:t>
            </a:r>
            <a:r>
              <a:rPr lang="en-US" altLang="zh-CN" sz="3600" b="1" dirty="0" smtClean="0">
                <a:solidFill>
                  <a:schemeClr val="tx1"/>
                </a:solidFill>
              </a:rPr>
              <a:t>1</a:t>
            </a:r>
            <a:endParaRPr lang="zh-CN" altLang="en-US" sz="3600" b="1" dirty="0">
              <a:solidFill>
                <a:schemeClr val="tx1"/>
              </a:solidFill>
            </a:endParaRPr>
          </a:p>
        </p:txBody>
      </p:sp>
      <p:sp>
        <p:nvSpPr>
          <p:cNvPr id="7" name="矩形 6"/>
          <p:cNvSpPr/>
          <p:nvPr/>
        </p:nvSpPr>
        <p:spPr bwMode="invGray">
          <a:xfrm>
            <a:off x="751945" y="1117600"/>
            <a:ext cx="10203922" cy="5026026"/>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2">
            <a:schemeClr val="dk1"/>
          </a:fillRef>
          <a:effectRef idx="1">
            <a:schemeClr val="dk1"/>
          </a:effectRef>
          <a:fontRef idx="minor">
            <a:schemeClr val="dk1"/>
          </a:fontRef>
        </p:style>
        <p:txBody>
          <a:bodyPr rtlCol="0" anchor="t"/>
          <a:lstStyle/>
          <a:p>
            <a:pPr>
              <a:lnSpc>
                <a:spcPts val="2300"/>
              </a:lnSpc>
            </a:pPr>
            <a:r>
              <a:rPr lang="en-US" altLang="zh-CN" sz="1600" dirty="0" smtClean="0"/>
              <a:t> </a:t>
            </a:r>
            <a:r>
              <a:rPr lang="zh-CN" altLang="en-US" sz="1600" dirty="0" smtClean="0"/>
              <a:t>（</a:t>
            </a:r>
            <a:r>
              <a:rPr lang="en-US" altLang="zh-CN" sz="1600" dirty="0" smtClean="0"/>
              <a:t>1</a:t>
            </a:r>
            <a:r>
              <a:rPr lang="zh-CN" altLang="zh-CN" sz="1600" dirty="0" smtClean="0"/>
              <a:t>）邀请招标时资格预审公告期限不少于</a:t>
            </a:r>
            <a:r>
              <a:rPr lang="en-US" altLang="zh-CN" sz="1600" dirty="0" smtClean="0"/>
              <a:t>7</a:t>
            </a:r>
            <a:r>
              <a:rPr lang="zh-CN" altLang="zh-CN" sz="1600" dirty="0" smtClean="0"/>
              <a:t>个工作日。</a:t>
            </a:r>
            <a:r>
              <a:rPr lang="en-US" altLang="zh-CN" sz="1600" dirty="0" smtClean="0"/>
              <a:t> </a:t>
            </a:r>
            <a:endParaRPr lang="zh-CN" altLang="zh-CN" sz="1600" dirty="0" smtClean="0"/>
          </a:p>
          <a:p>
            <a:pPr>
              <a:lnSpc>
                <a:spcPts val="2300"/>
              </a:lnSpc>
            </a:pPr>
            <a:r>
              <a:rPr lang="zh-CN" altLang="zh-CN" sz="1600" dirty="0" smtClean="0"/>
              <a:t>（</a:t>
            </a:r>
            <a:r>
              <a:rPr lang="en-US" altLang="zh-CN" sz="1600" dirty="0" smtClean="0"/>
              <a:t>2</a:t>
            </a:r>
            <a:r>
              <a:rPr lang="zh-CN" altLang="zh-CN" sz="1600" dirty="0" smtClean="0"/>
              <a:t>）邀请招标时投标人提交资格证明文件的期限：资格预审公告期结束之日起</a:t>
            </a:r>
            <a:r>
              <a:rPr lang="en-US" altLang="zh-CN" sz="1600" dirty="0" smtClean="0"/>
              <a:t>3</a:t>
            </a:r>
            <a:r>
              <a:rPr lang="zh-CN" altLang="zh-CN" sz="1600" dirty="0" smtClean="0"/>
              <a:t>个工作日前。</a:t>
            </a:r>
            <a:r>
              <a:rPr lang="en-US" altLang="zh-CN" sz="1600" dirty="0" smtClean="0"/>
              <a:t> </a:t>
            </a:r>
            <a:endParaRPr lang="zh-CN" altLang="zh-CN" sz="1600" dirty="0" smtClean="0"/>
          </a:p>
          <a:p>
            <a:pPr>
              <a:lnSpc>
                <a:spcPts val="2300"/>
              </a:lnSpc>
            </a:pPr>
            <a:r>
              <a:rPr lang="zh-CN" altLang="zh-CN" sz="1600" dirty="0" smtClean="0"/>
              <a:t>（</a:t>
            </a:r>
            <a:r>
              <a:rPr lang="en-US" altLang="zh-CN" sz="1600" dirty="0" smtClean="0"/>
              <a:t>3</a:t>
            </a:r>
            <a:r>
              <a:rPr lang="zh-CN" altLang="zh-CN" sz="1600" dirty="0" smtClean="0"/>
              <a:t>）澄清或修改招标文件的时间期限：在投标截止时间</a:t>
            </a:r>
            <a:r>
              <a:rPr lang="en-US" altLang="zh-CN" sz="1600" dirty="0" smtClean="0"/>
              <a:t>15</a:t>
            </a:r>
            <a:r>
              <a:rPr lang="zh-CN" altLang="zh-CN" sz="1600" dirty="0" smtClean="0"/>
              <a:t>日前作出。</a:t>
            </a:r>
            <a:r>
              <a:rPr lang="en-US" altLang="zh-CN" sz="1600" dirty="0" smtClean="0"/>
              <a:t> </a:t>
            </a:r>
            <a:endParaRPr lang="zh-CN" altLang="zh-CN" sz="1600" dirty="0" smtClean="0"/>
          </a:p>
          <a:p>
            <a:pPr>
              <a:lnSpc>
                <a:spcPts val="2300"/>
              </a:lnSpc>
            </a:pPr>
            <a:r>
              <a:rPr lang="zh-CN" altLang="zh-CN" sz="1600" dirty="0" smtClean="0"/>
              <a:t>（</a:t>
            </a:r>
            <a:r>
              <a:rPr lang="en-US" altLang="zh-CN" sz="1600" dirty="0" smtClean="0"/>
              <a:t>4</a:t>
            </a:r>
            <a:r>
              <a:rPr lang="zh-CN" altLang="zh-CN" sz="1600" dirty="0" smtClean="0"/>
              <a:t>）延长投标截止时间和开标时间的期限：在投标截止时间</a:t>
            </a:r>
            <a:r>
              <a:rPr lang="en-US" altLang="zh-CN" sz="1600" dirty="0" smtClean="0"/>
              <a:t>3</a:t>
            </a:r>
            <a:r>
              <a:rPr lang="zh-CN" altLang="zh-CN" sz="1600" dirty="0" smtClean="0"/>
              <a:t>日前作出。</a:t>
            </a:r>
          </a:p>
          <a:p>
            <a:pPr>
              <a:lnSpc>
                <a:spcPts val="2300"/>
              </a:lnSpc>
            </a:pPr>
            <a:r>
              <a:rPr lang="zh-CN" altLang="zh-CN" sz="1600" dirty="0" smtClean="0"/>
              <a:t>（</a:t>
            </a:r>
            <a:r>
              <a:rPr lang="en-US" altLang="zh-CN" sz="1600" dirty="0" smtClean="0"/>
              <a:t>5</a:t>
            </a:r>
            <a:r>
              <a:rPr lang="zh-CN" altLang="zh-CN" sz="1600" dirty="0" smtClean="0"/>
              <a:t>）提交投标文件的期限：自招标文件发出之日起不少于</a:t>
            </a:r>
            <a:r>
              <a:rPr lang="en-US" altLang="zh-CN" sz="1600" dirty="0" smtClean="0"/>
              <a:t>20</a:t>
            </a:r>
            <a:r>
              <a:rPr lang="zh-CN" altLang="zh-CN" sz="1600" dirty="0" smtClean="0"/>
              <a:t>日。</a:t>
            </a:r>
            <a:r>
              <a:rPr lang="en-US" altLang="zh-CN" sz="1600" dirty="0" smtClean="0"/>
              <a:t> </a:t>
            </a:r>
            <a:endParaRPr lang="zh-CN" altLang="zh-CN" sz="1600" dirty="0" smtClean="0"/>
          </a:p>
          <a:p>
            <a:pPr>
              <a:lnSpc>
                <a:spcPts val="2300"/>
              </a:lnSpc>
            </a:pPr>
            <a:r>
              <a:rPr lang="zh-CN" altLang="zh-CN" sz="1600" dirty="0" smtClean="0"/>
              <a:t>（</a:t>
            </a:r>
            <a:r>
              <a:rPr lang="en-US" altLang="zh-CN" sz="1600" dirty="0" smtClean="0"/>
              <a:t>6</a:t>
            </a:r>
            <a:r>
              <a:rPr lang="zh-CN" altLang="zh-CN" sz="1600" dirty="0" smtClean="0"/>
              <a:t>）开标时间：与投标截止时间为同一时间。</a:t>
            </a:r>
            <a:r>
              <a:rPr lang="en-US" altLang="zh-CN" sz="1600" dirty="0" smtClean="0"/>
              <a:t> </a:t>
            </a:r>
            <a:endParaRPr lang="zh-CN" altLang="zh-CN" sz="1600" dirty="0" smtClean="0"/>
          </a:p>
          <a:p>
            <a:pPr>
              <a:lnSpc>
                <a:spcPts val="2300"/>
              </a:lnSpc>
            </a:pPr>
            <a:r>
              <a:rPr lang="zh-CN" altLang="zh-CN" sz="1600" dirty="0" smtClean="0"/>
              <a:t>（</a:t>
            </a:r>
            <a:r>
              <a:rPr lang="en-US" altLang="zh-CN" sz="1600" dirty="0" smtClean="0"/>
              <a:t>7</a:t>
            </a:r>
            <a:r>
              <a:rPr lang="zh-CN" altLang="zh-CN" sz="1600" dirty="0" smtClean="0"/>
              <a:t>）评审专家的抽取时间：原则上应当在开标前半天或前</a:t>
            </a:r>
            <a:r>
              <a:rPr lang="en-US" altLang="zh-CN" sz="1600" dirty="0" smtClean="0"/>
              <a:t>1</a:t>
            </a:r>
            <a:r>
              <a:rPr lang="zh-CN" altLang="zh-CN" sz="1600" dirty="0" smtClean="0"/>
              <a:t>天进行，特殊情况不得超过</a:t>
            </a:r>
            <a:r>
              <a:rPr lang="en-US" altLang="zh-CN" sz="1600" dirty="0" smtClean="0"/>
              <a:t>2</a:t>
            </a:r>
            <a:r>
              <a:rPr lang="zh-CN" altLang="zh-CN" sz="1600" dirty="0" smtClean="0"/>
              <a:t>天。</a:t>
            </a:r>
          </a:p>
          <a:p>
            <a:pPr>
              <a:lnSpc>
                <a:spcPts val="2300"/>
              </a:lnSpc>
            </a:pPr>
            <a:r>
              <a:rPr lang="zh-CN" altLang="zh-CN" sz="1600" dirty="0" smtClean="0"/>
              <a:t>（</a:t>
            </a:r>
            <a:r>
              <a:rPr lang="en-US" altLang="zh-CN" sz="1600" dirty="0" smtClean="0"/>
              <a:t>8</a:t>
            </a:r>
            <a:r>
              <a:rPr lang="zh-CN" altLang="zh-CN" sz="1600" dirty="0" smtClean="0"/>
              <a:t>）采购代理机构将评标报告报送采购人期限：评标结束后</a:t>
            </a:r>
            <a:r>
              <a:rPr lang="en-US" altLang="zh-CN" sz="1600" dirty="0" smtClean="0"/>
              <a:t>2</a:t>
            </a:r>
            <a:r>
              <a:rPr lang="zh-CN" altLang="zh-CN" sz="1600" dirty="0" smtClean="0"/>
              <a:t>个工作日内，</a:t>
            </a:r>
          </a:p>
          <a:p>
            <a:pPr>
              <a:lnSpc>
                <a:spcPts val="2300"/>
              </a:lnSpc>
            </a:pPr>
            <a:r>
              <a:rPr lang="zh-CN" altLang="zh-CN" sz="1600" dirty="0" smtClean="0"/>
              <a:t>（</a:t>
            </a:r>
            <a:r>
              <a:rPr lang="en-US" altLang="zh-CN" sz="1600" dirty="0" smtClean="0"/>
              <a:t>9</a:t>
            </a:r>
            <a:r>
              <a:rPr lang="zh-CN" altLang="zh-CN" sz="1600" dirty="0" smtClean="0"/>
              <a:t>）采购人确定中标供应商的期限：委托组织招标的，收到评标报告后</a:t>
            </a:r>
            <a:r>
              <a:rPr lang="en-US" altLang="zh-CN" sz="1600" dirty="0" smtClean="0"/>
              <a:t>5</a:t>
            </a:r>
            <a:r>
              <a:rPr lang="zh-CN" altLang="zh-CN" sz="1600" dirty="0" smtClean="0"/>
              <a:t>个工作日内；自行组织招标的，评标结束后</a:t>
            </a:r>
            <a:r>
              <a:rPr lang="en-US" altLang="zh-CN" sz="1600" dirty="0" smtClean="0"/>
              <a:t>5</a:t>
            </a:r>
            <a:r>
              <a:rPr lang="zh-CN" altLang="zh-CN" sz="1600" dirty="0" smtClean="0"/>
              <a:t>个工作日内。</a:t>
            </a:r>
            <a:r>
              <a:rPr lang="en-US" altLang="zh-CN" sz="1600" dirty="0" smtClean="0"/>
              <a:t> </a:t>
            </a:r>
            <a:endParaRPr lang="zh-CN" altLang="zh-CN" sz="1600" dirty="0" smtClean="0"/>
          </a:p>
          <a:p>
            <a:pPr>
              <a:lnSpc>
                <a:spcPts val="2300"/>
              </a:lnSpc>
            </a:pPr>
            <a:r>
              <a:rPr lang="zh-CN" altLang="zh-CN" sz="1600" dirty="0" smtClean="0"/>
              <a:t>（</a:t>
            </a:r>
            <a:r>
              <a:rPr lang="en-US" altLang="zh-CN" sz="1600" dirty="0" smtClean="0"/>
              <a:t>10</a:t>
            </a:r>
            <a:r>
              <a:rPr lang="zh-CN" altLang="zh-CN" sz="1600" dirty="0" smtClean="0"/>
              <a:t>）中标通知书发出期限：中标结果公告发布的同时。</a:t>
            </a:r>
          </a:p>
          <a:p>
            <a:pPr>
              <a:lnSpc>
                <a:spcPts val="2300"/>
              </a:lnSpc>
            </a:pPr>
            <a:r>
              <a:rPr lang="zh-CN" altLang="zh-CN" sz="1600" dirty="0" smtClean="0"/>
              <a:t>（</a:t>
            </a:r>
            <a:r>
              <a:rPr lang="en-US" altLang="zh-CN" sz="1600" dirty="0" smtClean="0"/>
              <a:t>11</a:t>
            </a:r>
            <a:r>
              <a:rPr lang="zh-CN" altLang="zh-CN" sz="1600" dirty="0" smtClean="0"/>
              <a:t>）合同签订期限：自发出中标通知书、成交通知书之日起</a:t>
            </a:r>
            <a:r>
              <a:rPr lang="en-US" altLang="zh-CN" sz="1600" dirty="0" smtClean="0"/>
              <a:t>30</a:t>
            </a:r>
            <a:r>
              <a:rPr lang="zh-CN" altLang="zh-CN" sz="1600" dirty="0" smtClean="0"/>
              <a:t>日内。</a:t>
            </a:r>
            <a:r>
              <a:rPr lang="en-US" altLang="zh-CN" sz="1600" dirty="0" smtClean="0"/>
              <a:t> </a:t>
            </a:r>
            <a:endParaRPr lang="zh-CN" altLang="zh-CN" sz="1600" dirty="0" smtClean="0"/>
          </a:p>
          <a:p>
            <a:pPr>
              <a:lnSpc>
                <a:spcPts val="2300"/>
              </a:lnSpc>
            </a:pPr>
            <a:r>
              <a:rPr lang="zh-CN" altLang="zh-CN" sz="1600" dirty="0" smtClean="0"/>
              <a:t>（</a:t>
            </a:r>
            <a:r>
              <a:rPr lang="en-US" altLang="zh-CN" sz="1600" dirty="0" smtClean="0"/>
              <a:t>12</a:t>
            </a:r>
            <a:r>
              <a:rPr lang="zh-CN" altLang="zh-CN" sz="1600" dirty="0" smtClean="0"/>
              <a:t>）投标保证金返还期限：未中标供应商，中标通知书发出后</a:t>
            </a:r>
            <a:r>
              <a:rPr lang="en-US" altLang="zh-CN" sz="1600" dirty="0" smtClean="0"/>
              <a:t>5</a:t>
            </a:r>
            <a:r>
              <a:rPr lang="zh-CN" altLang="zh-CN" sz="1600" dirty="0" smtClean="0"/>
              <a:t>个工作日内；中标供应商，采购合同签订后</a:t>
            </a:r>
            <a:r>
              <a:rPr lang="en-US" altLang="zh-CN" sz="1600" dirty="0" smtClean="0"/>
              <a:t>5</a:t>
            </a:r>
            <a:r>
              <a:rPr lang="zh-CN" altLang="zh-CN" sz="1600" dirty="0" smtClean="0"/>
              <a:t>日内。</a:t>
            </a:r>
            <a:r>
              <a:rPr lang="en-US" altLang="zh-CN" sz="1600" dirty="0" smtClean="0"/>
              <a:t> </a:t>
            </a:r>
            <a:endParaRPr lang="zh-CN" altLang="zh-CN" sz="1600" dirty="0" smtClean="0"/>
          </a:p>
          <a:p>
            <a:pPr>
              <a:lnSpc>
                <a:spcPts val="2300"/>
              </a:lnSpc>
            </a:pPr>
            <a:r>
              <a:rPr lang="zh-CN" altLang="zh-CN" sz="1600" dirty="0" smtClean="0"/>
              <a:t>（</a:t>
            </a:r>
            <a:r>
              <a:rPr lang="en-US" altLang="zh-CN" sz="1600" dirty="0" smtClean="0"/>
              <a:t>13</a:t>
            </a:r>
            <a:r>
              <a:rPr lang="zh-CN" altLang="zh-CN" sz="1600" dirty="0" smtClean="0"/>
              <a:t>）合同副本报同级政府采购监督管理部门和有关部门备案期限：采购合同签订之日起</a:t>
            </a:r>
            <a:r>
              <a:rPr lang="en-US" altLang="zh-CN" sz="1600" dirty="0" smtClean="0"/>
              <a:t>7</a:t>
            </a:r>
            <a:r>
              <a:rPr lang="zh-CN" altLang="zh-CN" sz="1600" dirty="0" smtClean="0"/>
              <a:t>个工作日内。</a:t>
            </a:r>
            <a:r>
              <a:rPr lang="en-US" altLang="zh-CN" sz="1600" dirty="0" smtClean="0"/>
              <a:t> </a:t>
            </a:r>
            <a:endParaRPr lang="zh-CN" altLang="zh-CN" sz="1600" dirty="0" smtClean="0"/>
          </a:p>
          <a:p>
            <a:pPr>
              <a:lnSpc>
                <a:spcPts val="2300"/>
              </a:lnSpc>
            </a:pPr>
            <a:r>
              <a:rPr lang="zh-CN" altLang="zh-CN" sz="1600" dirty="0" smtClean="0"/>
              <a:t>（</a:t>
            </a:r>
            <a:r>
              <a:rPr lang="en-US" altLang="zh-CN" sz="1600" dirty="0" smtClean="0"/>
              <a:t>14</a:t>
            </a:r>
            <a:r>
              <a:rPr lang="zh-CN" altLang="zh-CN" sz="1600" dirty="0" smtClean="0"/>
              <a:t>）提出质疑期限：知道或者应知其权益受到损害之日起</a:t>
            </a:r>
            <a:r>
              <a:rPr lang="en-US" altLang="zh-CN" sz="1600" dirty="0" smtClean="0"/>
              <a:t>7</a:t>
            </a:r>
            <a:r>
              <a:rPr lang="zh-CN" altLang="zh-CN" sz="1600" dirty="0" smtClean="0"/>
              <a:t>个工作日内，对中标公告有异议的，应当自中标公告发布之日起</a:t>
            </a:r>
            <a:r>
              <a:rPr lang="en-US" altLang="zh-CN" sz="1600" dirty="0" smtClean="0"/>
              <a:t>7</a:t>
            </a:r>
            <a:r>
              <a:rPr lang="zh-CN" altLang="zh-CN" sz="1600" dirty="0" smtClean="0"/>
              <a:t>个工作日内。</a:t>
            </a:r>
            <a:r>
              <a:rPr lang="en-US" altLang="zh-CN" sz="1600" dirty="0" smtClean="0"/>
              <a:t> </a:t>
            </a:r>
            <a:endParaRPr lang="zh-CN" altLang="zh-CN" sz="1600" dirty="0" smtClean="0"/>
          </a:p>
          <a:p>
            <a:pPr>
              <a:lnSpc>
                <a:spcPts val="2300"/>
              </a:lnSpc>
            </a:pPr>
            <a:endParaRPr lang="zh-CN" altLang="zh-CN" sz="1600" dirty="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3E5409F-F019-4C52-B270-9DD101B42567}" type="slidenum">
              <a:rPr lang="zh-CN" altLang="en-US" smtClean="0"/>
              <a:pPr/>
              <a:t>1</a:t>
            </a:fld>
            <a:endParaRPr lang="zh-CN" altLang="en-US" dirty="0"/>
          </a:p>
        </p:txBody>
      </p:sp>
      <p:graphicFrame>
        <p:nvGraphicFramePr>
          <p:cNvPr id="3" name="图示 2"/>
          <p:cNvGraphicFramePr/>
          <p:nvPr/>
        </p:nvGraphicFramePr>
        <p:xfrm>
          <a:off x="1187357" y="1710377"/>
          <a:ext cx="9864000" cy="44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a:off x="238540" y="265044"/>
            <a:ext cx="10840278" cy="461665"/>
          </a:xfrm>
          <a:prstGeom prst="rect">
            <a:avLst/>
          </a:prstGeom>
          <a:noFill/>
        </p:spPr>
        <p:txBody>
          <a:bodyPr wrap="square" rtlCol="0">
            <a:spAutoFit/>
          </a:bodyPr>
          <a:lstStyle/>
          <a:p>
            <a:pPr algn="ctr"/>
            <a:r>
              <a:rPr lang="zh-CN" altLang="en-US" sz="2400" dirty="0" smtClean="0">
                <a:solidFill>
                  <a:schemeClr val="bg1"/>
                </a:solidFill>
                <a:ea typeface="微软雅黑" pitchFamily="34" charset="-122"/>
              </a:rPr>
              <a:t>目                  录</a:t>
            </a:r>
            <a:endParaRPr lang="zh-CN" altLang="en-US" sz="2400" dirty="0">
              <a:solidFill>
                <a:schemeClr val="bg1"/>
              </a:solidFill>
              <a:ea typeface="微软雅黑" pitchFamily="34" charset="-122"/>
            </a:endParaRPr>
          </a:p>
        </p:txBody>
      </p:sp>
    </p:spTree>
  </p:cSld>
  <p:clrMapOvr>
    <a:masterClrMapping/>
  </p:clrMapOvr>
  <p:transition>
    <p:pull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3E5409F-F019-4C52-B270-9DD101B42567}" type="slidenum">
              <a:rPr lang="zh-CN" altLang="en-US" smtClean="0"/>
              <a:pPr/>
              <a:t>19</a:t>
            </a:fld>
            <a:endParaRPr lang="zh-CN" altLang="en-US" dirty="0"/>
          </a:p>
        </p:txBody>
      </p:sp>
      <p:sp>
        <p:nvSpPr>
          <p:cNvPr id="4" name="矩形 3"/>
          <p:cNvSpPr/>
          <p:nvPr/>
        </p:nvSpPr>
        <p:spPr bwMode="invGray">
          <a:xfrm>
            <a:off x="906463" y="259821"/>
            <a:ext cx="10086975" cy="685800"/>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3600" b="1" dirty="0" smtClean="0">
                <a:solidFill>
                  <a:schemeClr val="tx1"/>
                </a:solidFill>
              </a:rPr>
              <a:t>政府采购时间节点</a:t>
            </a:r>
            <a:r>
              <a:rPr lang="en-US" altLang="zh-CN" sz="3600" b="1" dirty="0" smtClean="0">
                <a:solidFill>
                  <a:schemeClr val="tx1"/>
                </a:solidFill>
              </a:rPr>
              <a:t>2</a:t>
            </a:r>
            <a:endParaRPr lang="zh-CN" altLang="en-US" sz="3600" b="1" dirty="0">
              <a:solidFill>
                <a:schemeClr val="tx1"/>
              </a:solidFill>
            </a:endParaRPr>
          </a:p>
        </p:txBody>
      </p:sp>
      <p:sp>
        <p:nvSpPr>
          <p:cNvPr id="7" name="矩形 6"/>
          <p:cNvSpPr/>
          <p:nvPr/>
        </p:nvSpPr>
        <p:spPr bwMode="invGray">
          <a:xfrm>
            <a:off x="751945" y="1117600"/>
            <a:ext cx="10203922" cy="5026026"/>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2">
            <a:schemeClr val="dk1"/>
          </a:fillRef>
          <a:effectRef idx="1">
            <a:schemeClr val="dk1"/>
          </a:effectRef>
          <a:fontRef idx="minor">
            <a:schemeClr val="dk1"/>
          </a:fontRef>
        </p:style>
        <p:txBody>
          <a:bodyPr rtlCol="0" anchor="t"/>
          <a:lstStyle/>
          <a:p>
            <a:pPr>
              <a:lnSpc>
                <a:spcPct val="150000"/>
              </a:lnSpc>
            </a:pPr>
            <a:r>
              <a:rPr lang="en-US" altLang="zh-CN" sz="1600" dirty="0" smtClean="0"/>
              <a:t> </a:t>
            </a:r>
            <a:r>
              <a:rPr lang="zh-CN" altLang="zh-CN" sz="1600" dirty="0" smtClean="0"/>
              <a:t> （</a:t>
            </a:r>
            <a:r>
              <a:rPr lang="en-US" altLang="zh-CN" sz="1600" dirty="0" smtClean="0"/>
              <a:t>15</a:t>
            </a:r>
            <a:r>
              <a:rPr lang="zh-CN" altLang="zh-CN" sz="1600" dirty="0" smtClean="0"/>
              <a:t>）质疑答复期限：收到书面质疑后</a:t>
            </a:r>
            <a:r>
              <a:rPr lang="en-US" altLang="zh-CN" sz="1600" dirty="0" smtClean="0"/>
              <a:t>7</a:t>
            </a:r>
            <a:r>
              <a:rPr lang="zh-CN" altLang="zh-CN" sz="1600" dirty="0" smtClean="0"/>
              <a:t>个工作日内。</a:t>
            </a:r>
            <a:r>
              <a:rPr lang="en-US" altLang="zh-CN" sz="1600" dirty="0" smtClean="0"/>
              <a:t> </a:t>
            </a:r>
            <a:endParaRPr lang="zh-CN" altLang="zh-CN" sz="1600" dirty="0" smtClean="0"/>
          </a:p>
          <a:p>
            <a:pPr>
              <a:lnSpc>
                <a:spcPct val="150000"/>
              </a:lnSpc>
            </a:pPr>
            <a:r>
              <a:rPr lang="zh-CN" altLang="zh-CN" sz="1600" dirty="0" smtClean="0"/>
              <a:t>（</a:t>
            </a:r>
            <a:r>
              <a:rPr lang="en-US" altLang="zh-CN" sz="1600" dirty="0" smtClean="0"/>
              <a:t>16</a:t>
            </a:r>
            <a:r>
              <a:rPr lang="zh-CN" altLang="zh-CN" sz="1600" dirty="0" smtClean="0"/>
              <a:t>）投诉期限：对质疑答复不满意或采购人、采购代理机构未在规定的时间内作出答复的，在答复期满后</a:t>
            </a:r>
            <a:r>
              <a:rPr lang="en-US" altLang="zh-CN" sz="1600" dirty="0" smtClean="0"/>
              <a:t>15</a:t>
            </a:r>
            <a:r>
              <a:rPr lang="zh-CN" altLang="zh-CN" sz="1600" dirty="0" smtClean="0"/>
              <a:t>个工作日内。</a:t>
            </a:r>
            <a:r>
              <a:rPr lang="en-US" altLang="zh-CN" sz="1600" dirty="0" smtClean="0"/>
              <a:t> </a:t>
            </a:r>
            <a:endParaRPr lang="zh-CN" altLang="zh-CN" sz="1600" dirty="0" smtClean="0"/>
          </a:p>
          <a:p>
            <a:pPr>
              <a:lnSpc>
                <a:spcPct val="150000"/>
              </a:lnSpc>
            </a:pPr>
            <a:r>
              <a:rPr lang="zh-CN" altLang="zh-CN" sz="1600" dirty="0" smtClean="0"/>
              <a:t>（</a:t>
            </a:r>
            <a:r>
              <a:rPr lang="en-US" altLang="zh-CN" sz="1600" dirty="0" smtClean="0"/>
              <a:t>17</a:t>
            </a:r>
            <a:r>
              <a:rPr lang="zh-CN" altLang="zh-CN" sz="1600" dirty="0" smtClean="0"/>
              <a:t>）财政部门审查投诉书期限：收到投诉书后</a:t>
            </a:r>
            <a:r>
              <a:rPr lang="en-US" altLang="zh-CN" sz="1600" dirty="0" smtClean="0"/>
              <a:t>5</a:t>
            </a:r>
            <a:r>
              <a:rPr lang="zh-CN" altLang="zh-CN" sz="1600" dirty="0" smtClean="0"/>
              <a:t>个工作日内。</a:t>
            </a:r>
            <a:r>
              <a:rPr lang="en-US" altLang="zh-CN" sz="1600" dirty="0" smtClean="0"/>
              <a:t> </a:t>
            </a:r>
            <a:endParaRPr lang="zh-CN" altLang="zh-CN" sz="1600" dirty="0" smtClean="0"/>
          </a:p>
          <a:p>
            <a:pPr>
              <a:lnSpc>
                <a:spcPct val="150000"/>
              </a:lnSpc>
            </a:pPr>
            <a:r>
              <a:rPr lang="zh-CN" altLang="zh-CN" sz="1600" dirty="0" smtClean="0"/>
              <a:t>（</a:t>
            </a:r>
            <a:r>
              <a:rPr lang="en-US" altLang="zh-CN" sz="1600" dirty="0" smtClean="0"/>
              <a:t>18</a:t>
            </a:r>
            <a:r>
              <a:rPr lang="zh-CN" altLang="zh-CN" sz="1600" dirty="0" smtClean="0"/>
              <a:t>）财政部门受理投诉书期限：符合投诉条件的投诉，收到之日起即为受理。</a:t>
            </a:r>
            <a:r>
              <a:rPr lang="en-US" altLang="zh-CN" sz="1600" dirty="0" smtClean="0"/>
              <a:t> </a:t>
            </a:r>
            <a:endParaRPr lang="zh-CN" altLang="zh-CN" sz="1600" dirty="0" smtClean="0"/>
          </a:p>
          <a:p>
            <a:pPr>
              <a:lnSpc>
                <a:spcPct val="150000"/>
              </a:lnSpc>
            </a:pPr>
            <a:r>
              <a:rPr lang="zh-CN" altLang="zh-CN" sz="1600" dirty="0" smtClean="0"/>
              <a:t>（</a:t>
            </a:r>
            <a:r>
              <a:rPr lang="en-US" altLang="zh-CN" sz="1600" dirty="0" smtClean="0"/>
              <a:t>19</a:t>
            </a:r>
            <a:r>
              <a:rPr lang="zh-CN" altLang="zh-CN" sz="1600" dirty="0" smtClean="0"/>
              <a:t>）财政部门向被投诉人发送投诉书副本期限：受理投诉后</a:t>
            </a:r>
            <a:r>
              <a:rPr lang="en-US" altLang="zh-CN" sz="1600" dirty="0" smtClean="0"/>
              <a:t>3</a:t>
            </a:r>
            <a:r>
              <a:rPr lang="zh-CN" altLang="zh-CN" sz="1600" dirty="0" smtClean="0"/>
              <a:t>个工作日内。</a:t>
            </a:r>
            <a:r>
              <a:rPr lang="en-US" altLang="zh-CN" sz="1600" dirty="0" smtClean="0"/>
              <a:t> </a:t>
            </a:r>
            <a:endParaRPr lang="zh-CN" altLang="zh-CN" sz="1600" dirty="0" smtClean="0"/>
          </a:p>
          <a:p>
            <a:pPr>
              <a:lnSpc>
                <a:spcPct val="150000"/>
              </a:lnSpc>
            </a:pPr>
            <a:r>
              <a:rPr lang="zh-CN" altLang="zh-CN" sz="1600" dirty="0" smtClean="0"/>
              <a:t>（</a:t>
            </a:r>
            <a:r>
              <a:rPr lang="en-US" altLang="zh-CN" sz="1600" dirty="0" smtClean="0"/>
              <a:t>20</a:t>
            </a:r>
            <a:r>
              <a:rPr lang="zh-CN" altLang="zh-CN" sz="1600" dirty="0" smtClean="0"/>
              <a:t>）被投诉人就投诉事项向财政部门回复期限：收到投诉书副本之日起</a:t>
            </a:r>
            <a:r>
              <a:rPr lang="en-US" altLang="zh-CN" sz="1600" dirty="0" smtClean="0"/>
              <a:t>5</a:t>
            </a:r>
            <a:r>
              <a:rPr lang="zh-CN" altLang="zh-CN" sz="1600" dirty="0" smtClean="0"/>
              <a:t>个工作日内。</a:t>
            </a:r>
            <a:r>
              <a:rPr lang="en-US" altLang="zh-CN" sz="1600" dirty="0" smtClean="0"/>
              <a:t> </a:t>
            </a:r>
            <a:endParaRPr lang="zh-CN" altLang="zh-CN" sz="1600" dirty="0" smtClean="0"/>
          </a:p>
          <a:p>
            <a:pPr>
              <a:lnSpc>
                <a:spcPct val="150000"/>
              </a:lnSpc>
            </a:pPr>
            <a:r>
              <a:rPr lang="zh-CN" altLang="zh-CN" sz="1600" dirty="0" smtClean="0"/>
              <a:t>（</a:t>
            </a:r>
            <a:r>
              <a:rPr lang="en-US" altLang="zh-CN" sz="1600" dirty="0" smtClean="0"/>
              <a:t>21</a:t>
            </a:r>
            <a:r>
              <a:rPr lang="zh-CN" altLang="zh-CN" sz="1600" dirty="0" smtClean="0"/>
              <a:t>）财政部门投诉处理期限：收到（受理）投诉之日起</a:t>
            </a:r>
            <a:r>
              <a:rPr lang="en-US" altLang="zh-CN" sz="1600" dirty="0" smtClean="0"/>
              <a:t>30</a:t>
            </a:r>
            <a:r>
              <a:rPr lang="zh-CN" altLang="zh-CN" sz="1600" dirty="0" smtClean="0"/>
              <a:t>个工作日内。</a:t>
            </a:r>
            <a:r>
              <a:rPr lang="en-US" altLang="zh-CN" sz="1600" dirty="0" smtClean="0"/>
              <a:t> </a:t>
            </a:r>
            <a:endParaRPr lang="zh-CN" altLang="zh-CN" sz="1600" dirty="0" smtClean="0"/>
          </a:p>
          <a:p>
            <a:pPr>
              <a:lnSpc>
                <a:spcPct val="150000"/>
              </a:lnSpc>
            </a:pPr>
            <a:r>
              <a:rPr lang="zh-CN" altLang="zh-CN" sz="1600" dirty="0" smtClean="0"/>
              <a:t>（</a:t>
            </a:r>
            <a:r>
              <a:rPr lang="en-US" altLang="zh-CN" sz="1600" dirty="0" smtClean="0"/>
              <a:t>22</a:t>
            </a:r>
            <a:r>
              <a:rPr lang="zh-CN" altLang="zh-CN" sz="1600" dirty="0" smtClean="0"/>
              <a:t>）投诉处理期间暂停采购活动期限：最长不超过</a:t>
            </a:r>
            <a:r>
              <a:rPr lang="en-US" altLang="zh-CN" sz="1600" dirty="0" smtClean="0"/>
              <a:t>30</a:t>
            </a:r>
            <a:r>
              <a:rPr lang="zh-CN" altLang="zh-CN" sz="1600" dirty="0" smtClean="0"/>
              <a:t>日。</a:t>
            </a:r>
            <a:r>
              <a:rPr lang="en-US" altLang="zh-CN" sz="1600" dirty="0" smtClean="0"/>
              <a:t> </a:t>
            </a:r>
            <a:endParaRPr lang="zh-CN" altLang="zh-CN" sz="1600" dirty="0" smtClean="0"/>
          </a:p>
          <a:p>
            <a:pPr>
              <a:lnSpc>
                <a:spcPct val="150000"/>
              </a:lnSpc>
            </a:pPr>
            <a:r>
              <a:rPr lang="zh-CN" altLang="zh-CN" sz="1600" dirty="0" smtClean="0"/>
              <a:t>（</a:t>
            </a:r>
            <a:r>
              <a:rPr lang="en-US" altLang="zh-CN" sz="1600" dirty="0" smtClean="0"/>
              <a:t>23</a:t>
            </a:r>
            <a:r>
              <a:rPr lang="zh-CN" altLang="zh-CN" sz="1600" dirty="0" smtClean="0"/>
              <a:t>）采购文件的保存期限：从采购结束之日起不少于</a:t>
            </a:r>
            <a:r>
              <a:rPr lang="en-US" altLang="zh-CN" sz="1600" dirty="0" smtClean="0"/>
              <a:t>15</a:t>
            </a:r>
            <a:r>
              <a:rPr lang="zh-CN" altLang="zh-CN" sz="1600" dirty="0" smtClean="0"/>
              <a:t>年。</a:t>
            </a:r>
            <a:r>
              <a:rPr lang="en-US" altLang="zh-CN" sz="1600" dirty="0" smtClean="0"/>
              <a:t> </a:t>
            </a:r>
            <a:endParaRPr lang="zh-CN" altLang="zh-CN" sz="1600" dirty="0" smtClean="0"/>
          </a:p>
          <a:p>
            <a:pPr>
              <a:lnSpc>
                <a:spcPct val="150000"/>
              </a:lnSpc>
            </a:pPr>
            <a:r>
              <a:rPr lang="en-US" altLang="zh-CN" sz="1600" dirty="0" smtClean="0"/>
              <a:t> </a:t>
            </a:r>
            <a:endParaRPr lang="zh-CN" altLang="zh-CN" sz="1600" dirty="0" smtClean="0"/>
          </a:p>
          <a:p>
            <a:pPr>
              <a:lnSpc>
                <a:spcPct val="150000"/>
              </a:lnSpc>
            </a:pPr>
            <a:r>
              <a:rPr lang="zh-CN" altLang="zh-CN" sz="1600" dirty="0" smtClean="0"/>
              <a:t>参考依据：《政府采购法》、《政府采购货物和服务招标投标管理办法》、《政府采购供应商投诉处理办法》、《政府采购评审专家管理办法》</a:t>
            </a:r>
          </a:p>
          <a:p>
            <a:pPr>
              <a:lnSpc>
                <a:spcPct val="150000"/>
              </a:lnSpc>
            </a:pPr>
            <a:r>
              <a:rPr lang="en-US" altLang="zh-CN" sz="1600" dirty="0" smtClean="0"/>
              <a:t> </a:t>
            </a:r>
            <a:endParaRPr lang="zh-CN" altLang="zh-CN" sz="1600" dirty="0" smtClean="0"/>
          </a:p>
          <a:p>
            <a:pPr>
              <a:lnSpc>
                <a:spcPts val="2300"/>
              </a:lnSpc>
            </a:pPr>
            <a:endParaRPr lang="zh-CN" altLang="zh-CN" sz="1600" dirty="0" smtClean="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3E5409F-F019-4C52-B270-9DD101B42567}" type="slidenum">
              <a:rPr lang="zh-CN" altLang="en-US" smtClean="0"/>
              <a:pPr/>
              <a:t>20</a:t>
            </a:fld>
            <a:endParaRPr lang="zh-CN" altLang="en-US" dirty="0"/>
          </a:p>
        </p:txBody>
      </p:sp>
      <p:sp>
        <p:nvSpPr>
          <p:cNvPr id="5" name="矩形 4"/>
          <p:cNvSpPr/>
          <p:nvPr/>
        </p:nvSpPr>
        <p:spPr>
          <a:xfrm>
            <a:off x="510987" y="1452284"/>
            <a:ext cx="11322425" cy="7263527"/>
          </a:xfrm>
          <a:prstGeom prst="rect">
            <a:avLst/>
          </a:prstGeom>
        </p:spPr>
        <p:txBody>
          <a:bodyPr wrap="square">
            <a:spAutoFit/>
          </a:bodyPr>
          <a:lstStyle/>
          <a:p>
            <a:pPr algn="ctr"/>
            <a:endParaRPr lang="en-US" altLang="zh-CN" sz="2800" dirty="0" smtClean="0">
              <a:effectLst>
                <a:outerShdw blurRad="38100" dist="38100" dir="2700000" algn="tl">
                  <a:srgbClr val="000000">
                    <a:alpha val="43137"/>
                  </a:srgbClr>
                </a:outerShdw>
              </a:effectLst>
              <a:latin typeface="微软雅黑" pitchFamily="34" charset="-122"/>
              <a:ea typeface="微软雅黑" pitchFamily="34" charset="-122"/>
            </a:endParaRPr>
          </a:p>
          <a:p>
            <a:pPr algn="ctr"/>
            <a:endParaRPr lang="en-US" altLang="zh-CN" sz="2800" dirty="0" smtClean="0">
              <a:effectLst>
                <a:outerShdw blurRad="38100" dist="38100" dir="2700000" algn="tl">
                  <a:srgbClr val="000000">
                    <a:alpha val="43137"/>
                  </a:srgbClr>
                </a:outerShdw>
              </a:effectLst>
              <a:latin typeface="微软雅黑" pitchFamily="34" charset="-122"/>
              <a:ea typeface="微软雅黑" pitchFamily="34" charset="-122"/>
            </a:endParaRPr>
          </a:p>
          <a:p>
            <a:pPr algn="ctr"/>
            <a:endParaRPr lang="en-US" altLang="zh-CN" sz="2800" dirty="0" smtClean="0">
              <a:effectLst>
                <a:outerShdw blurRad="38100" dist="38100" dir="2700000" algn="tl">
                  <a:srgbClr val="000000">
                    <a:alpha val="43137"/>
                  </a:srgbClr>
                </a:outerShdw>
              </a:effectLst>
              <a:latin typeface="微软雅黑" pitchFamily="34" charset="-122"/>
              <a:ea typeface="微软雅黑" pitchFamily="34" charset="-122"/>
            </a:endParaRPr>
          </a:p>
          <a:p>
            <a:pPr algn="ctr"/>
            <a:endParaRPr lang="en-US" altLang="zh-CN" sz="2800" dirty="0" smtClean="0">
              <a:effectLst>
                <a:outerShdw blurRad="38100" dist="38100" dir="2700000" algn="tl">
                  <a:srgbClr val="000000">
                    <a:alpha val="43137"/>
                  </a:srgbClr>
                </a:outerShdw>
              </a:effectLst>
              <a:latin typeface="微软雅黑" pitchFamily="34" charset="-122"/>
              <a:ea typeface="微软雅黑" pitchFamily="34" charset="-122"/>
            </a:endParaRPr>
          </a:p>
          <a:p>
            <a:pPr algn="ctr"/>
            <a:r>
              <a:rPr lang="zh-CN" altLang="en-US" sz="2800" dirty="0" smtClean="0">
                <a:effectLst>
                  <a:outerShdw blurRad="38100" dist="38100" dir="2700000" algn="tl">
                    <a:srgbClr val="000000">
                      <a:alpha val="43137"/>
                    </a:srgbClr>
                  </a:outerShdw>
                </a:effectLst>
                <a:latin typeface="微软雅黑" pitchFamily="34" charset="-122"/>
                <a:ea typeface="微软雅黑" pitchFamily="34" charset="-122"/>
              </a:rPr>
              <a:t>三、不同采购主体的招标采购方式与途径</a:t>
            </a:r>
          </a:p>
          <a:p>
            <a:endParaRPr lang="en-US" altLang="zh-CN"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zh-CN" altLang="en-US" sz="1400" dirty="0" smtClean="0"/>
          </a:p>
        </p:txBody>
      </p:sp>
    </p:spTree>
  </p:cSld>
  <p:clrMapOvr>
    <a:masterClrMapping/>
  </p:clrMapOvr>
  <p:transition>
    <p:pull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3E5409F-F019-4C52-B270-9DD101B42567}" type="slidenum">
              <a:rPr lang="zh-CN" altLang="en-US" smtClean="0"/>
              <a:pPr/>
              <a:t>21</a:t>
            </a:fld>
            <a:endParaRPr lang="zh-CN" altLang="en-US" dirty="0"/>
          </a:p>
        </p:txBody>
      </p:sp>
      <p:graphicFrame>
        <p:nvGraphicFramePr>
          <p:cNvPr id="3" name="表格 2"/>
          <p:cNvGraphicFramePr>
            <a:graphicFrameLocks noGrp="1"/>
          </p:cNvGraphicFramePr>
          <p:nvPr/>
        </p:nvGraphicFramePr>
        <p:xfrm>
          <a:off x="270933" y="1269995"/>
          <a:ext cx="11717867" cy="5012265"/>
        </p:xfrm>
        <a:graphic>
          <a:graphicData uri="http://schemas.openxmlformats.org/drawingml/2006/table">
            <a:tbl>
              <a:tblPr/>
              <a:tblGrid>
                <a:gridCol w="719771"/>
                <a:gridCol w="690980"/>
                <a:gridCol w="1641078"/>
                <a:gridCol w="1180424"/>
                <a:gridCol w="690980"/>
                <a:gridCol w="690980"/>
                <a:gridCol w="1330776"/>
                <a:gridCol w="2124122"/>
                <a:gridCol w="1484327"/>
                <a:gridCol w="1164429"/>
              </a:tblGrid>
              <a:tr h="334151">
                <a:tc>
                  <a:txBody>
                    <a:bodyPr/>
                    <a:lstStyle/>
                    <a:p>
                      <a:pPr algn="ctr" fontAlgn="ctr"/>
                      <a:r>
                        <a:rPr lang="zh-CN" altLang="en-US" sz="1200" b="0" i="0" u="none" strike="noStrike" dirty="0">
                          <a:solidFill>
                            <a:srgbClr val="000000"/>
                          </a:solidFill>
                          <a:latin typeface="宋体"/>
                        </a:rPr>
                        <a:t>采购人</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latin typeface="宋体"/>
                        </a:rPr>
                        <a:t>采购资金</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latin typeface="宋体"/>
                        </a:rPr>
                        <a:t>采购内容</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latin typeface="宋体"/>
                        </a:rPr>
                        <a:t>采购限额（万元）</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latin typeface="宋体"/>
                        </a:rPr>
                        <a:t>采购目录</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latin typeface="宋体"/>
                        </a:rPr>
                        <a:t>采购途径</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latin typeface="宋体"/>
                        </a:rPr>
                        <a:t>采购预算（万元）</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latin typeface="宋体"/>
                        </a:rPr>
                        <a:t>采购方式</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latin typeface="宋体"/>
                        </a:rPr>
                        <a:t>信息发布</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latin typeface="宋体"/>
                        </a:rPr>
                        <a:t>监管</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4151">
                <a:tc rowSpan="14">
                  <a:txBody>
                    <a:bodyPr/>
                    <a:lstStyle/>
                    <a:p>
                      <a:pPr algn="ctr" fontAlgn="ctr"/>
                      <a:r>
                        <a:rPr lang="zh-CN" altLang="en-US" sz="1200" b="0" i="0" u="none" strike="noStrike">
                          <a:solidFill>
                            <a:srgbClr val="000000"/>
                          </a:solidFill>
                          <a:latin typeface="宋体"/>
                        </a:rPr>
                        <a:t>政府机构事业单位社会团体</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14">
                  <a:txBody>
                    <a:bodyPr/>
                    <a:lstStyle/>
                    <a:p>
                      <a:pPr algn="ctr" fontAlgn="ctr"/>
                      <a:r>
                        <a:rPr lang="zh-CN" altLang="en-US" sz="1200" b="0" i="0" u="none" strike="noStrike">
                          <a:solidFill>
                            <a:srgbClr val="000000"/>
                          </a:solidFill>
                          <a:latin typeface="宋体"/>
                        </a:rPr>
                        <a:t>财政资金</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5">
                  <a:txBody>
                    <a:bodyPr/>
                    <a:lstStyle/>
                    <a:p>
                      <a:pPr algn="ctr" fontAlgn="ctr"/>
                      <a:r>
                        <a:rPr lang="zh-CN" altLang="en-US" sz="1200" b="0" i="0" u="none" strike="noStrike">
                          <a:solidFill>
                            <a:srgbClr val="000000"/>
                          </a:solidFill>
                          <a:latin typeface="宋体"/>
                        </a:rPr>
                        <a:t>货物、服务</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dirty="0">
                          <a:solidFill>
                            <a:srgbClr val="000000"/>
                          </a:solidFill>
                          <a:latin typeface="宋体"/>
                        </a:rPr>
                        <a:t>&lt;30</a:t>
                      </a:r>
                      <a:r>
                        <a:rPr lang="zh-CN" altLang="en-US" sz="1200" b="0" i="0" u="none" strike="noStrike" dirty="0">
                          <a:solidFill>
                            <a:srgbClr val="000000"/>
                          </a:solidFill>
                          <a:latin typeface="宋体"/>
                        </a:rPr>
                        <a:t>万</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latin typeface="宋体"/>
                        </a:rPr>
                        <a:t>　</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latin typeface="宋体"/>
                        </a:rPr>
                        <a:t>自行采购</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200" b="0" i="0" u="none" strike="noStrike" dirty="0">
                          <a:solidFill>
                            <a:srgbClr val="000000"/>
                          </a:solidFill>
                          <a:latin typeface="宋体"/>
                        </a:rPr>
                        <a:t>　</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200" b="0" i="0" u="none" strike="noStrike" dirty="0">
                          <a:solidFill>
                            <a:srgbClr val="000000"/>
                          </a:solidFill>
                          <a:latin typeface="宋体"/>
                        </a:rPr>
                        <a:t>　</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200" b="0" i="0" u="none" strike="noStrike">
                          <a:solidFill>
                            <a:srgbClr val="000000"/>
                          </a:solidFill>
                          <a:latin typeface="宋体"/>
                        </a:rPr>
                        <a:t>　</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latin typeface="宋体"/>
                        </a:rPr>
                        <a:t>内控制度</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4151">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rowSpan="4">
                  <a:txBody>
                    <a:bodyPr/>
                    <a:lstStyle/>
                    <a:p>
                      <a:pPr algn="ctr" fontAlgn="ctr"/>
                      <a:r>
                        <a:rPr lang="en-US" altLang="zh-CN" sz="1200" b="0" i="0" u="none" strike="noStrike">
                          <a:solidFill>
                            <a:srgbClr val="000000"/>
                          </a:solidFill>
                          <a:latin typeface="宋体"/>
                        </a:rPr>
                        <a:t>&gt;30</a:t>
                      </a:r>
                      <a:r>
                        <a:rPr lang="zh-CN" altLang="en-US" sz="1200" b="0" i="0" u="none" strike="noStrike">
                          <a:solidFill>
                            <a:srgbClr val="000000"/>
                          </a:solidFill>
                          <a:latin typeface="宋体"/>
                        </a:rPr>
                        <a:t>万</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200" b="0" i="0" u="none" strike="noStrike">
                          <a:solidFill>
                            <a:srgbClr val="000000"/>
                          </a:solidFill>
                          <a:latin typeface="宋体"/>
                        </a:rPr>
                        <a:t>是</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200" b="0" i="0" u="none" strike="noStrike">
                          <a:solidFill>
                            <a:srgbClr val="000000"/>
                          </a:solidFill>
                          <a:latin typeface="宋体"/>
                        </a:rPr>
                        <a:t>集中采购</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latin typeface="宋体"/>
                        </a:rPr>
                        <a:t>30-400</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200" b="0" i="0" u="none" strike="noStrike" dirty="0">
                          <a:solidFill>
                            <a:srgbClr val="000000"/>
                          </a:solidFill>
                          <a:latin typeface="宋体"/>
                        </a:rPr>
                        <a:t>询价、谈判、磋商、单一来源</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200" b="0" i="0" u="none" strike="noStrike" dirty="0">
                          <a:solidFill>
                            <a:srgbClr val="000000"/>
                          </a:solidFill>
                          <a:latin typeface="宋体"/>
                        </a:rPr>
                        <a:t>市公共资源</a:t>
                      </a:r>
                      <a:r>
                        <a:rPr lang="zh-CN" altLang="en-US" sz="1200" b="0" i="0" u="none" strike="noStrike" dirty="0" smtClean="0">
                          <a:solidFill>
                            <a:srgbClr val="000000"/>
                          </a:solidFill>
                          <a:latin typeface="宋体"/>
                        </a:rPr>
                        <a:t>交易平台</a:t>
                      </a:r>
                      <a:endParaRPr lang="zh-CN" altLang="en-US" sz="1200" b="0" i="0" u="none" strike="noStrike" dirty="0">
                        <a:solidFill>
                          <a:srgbClr val="000000"/>
                        </a:solidFill>
                        <a:latin typeface="宋体"/>
                      </a:endParaRP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200" b="0" i="0" u="none" strike="noStrike">
                          <a:solidFill>
                            <a:srgbClr val="000000"/>
                          </a:solidFill>
                          <a:latin typeface="宋体"/>
                        </a:rPr>
                        <a:t>政府采购处</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4151">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fontAlgn="ctr"/>
                      <a:r>
                        <a:rPr lang="en-US" altLang="zh-CN" sz="1200" b="0" i="0" u="none" strike="noStrike">
                          <a:solidFill>
                            <a:srgbClr val="000000"/>
                          </a:solidFill>
                          <a:latin typeface="宋体"/>
                        </a:rPr>
                        <a:t>&gt;400</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200" b="0" i="0" u="none" strike="noStrike" dirty="0">
                          <a:solidFill>
                            <a:srgbClr val="000000"/>
                          </a:solidFill>
                          <a:latin typeface="宋体"/>
                        </a:rPr>
                        <a:t>公开招标、磋商、单一</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r>
              <a:tr h="334151">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rowSpan="2">
                  <a:txBody>
                    <a:bodyPr/>
                    <a:lstStyle/>
                    <a:p>
                      <a:pPr algn="ctr" fontAlgn="ctr"/>
                      <a:r>
                        <a:rPr lang="zh-CN" altLang="en-US" sz="1200" b="0" i="0" u="none" strike="noStrike">
                          <a:solidFill>
                            <a:srgbClr val="000000"/>
                          </a:solidFill>
                          <a:latin typeface="宋体"/>
                        </a:rPr>
                        <a:t>否</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200" b="0" i="0" u="none" strike="noStrike" dirty="0">
                          <a:solidFill>
                            <a:srgbClr val="000000"/>
                          </a:solidFill>
                          <a:latin typeface="宋体"/>
                        </a:rPr>
                        <a:t>分散采购</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latin typeface="宋体"/>
                        </a:rPr>
                        <a:t>30-400</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200" b="0" i="0" u="none" strike="noStrike" dirty="0">
                          <a:solidFill>
                            <a:srgbClr val="000000"/>
                          </a:solidFill>
                          <a:latin typeface="宋体"/>
                        </a:rPr>
                        <a:t>询价、谈判、磋商、单一来源</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200" b="0" i="0" u="none" strike="noStrike" dirty="0">
                          <a:solidFill>
                            <a:srgbClr val="000000"/>
                          </a:solidFill>
                          <a:latin typeface="宋体"/>
                        </a:rPr>
                        <a:t>市公共资源</a:t>
                      </a:r>
                      <a:r>
                        <a:rPr lang="zh-CN" altLang="en-US" sz="1200" b="0" i="0" u="none" strike="noStrike" dirty="0" smtClean="0">
                          <a:solidFill>
                            <a:srgbClr val="000000"/>
                          </a:solidFill>
                          <a:latin typeface="宋体"/>
                        </a:rPr>
                        <a:t>交易平台</a:t>
                      </a:r>
                      <a:endParaRPr lang="zh-CN" altLang="en-US" sz="1200" b="0" i="0" u="none" strike="noStrike" dirty="0">
                        <a:solidFill>
                          <a:srgbClr val="000000"/>
                        </a:solidFill>
                        <a:latin typeface="宋体"/>
                      </a:endParaRP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200" b="0" i="0" u="none" strike="noStrike" dirty="0">
                          <a:solidFill>
                            <a:srgbClr val="000000"/>
                          </a:solidFill>
                          <a:latin typeface="宋体"/>
                        </a:rPr>
                        <a:t>政府采购处</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4151">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fontAlgn="ctr"/>
                      <a:r>
                        <a:rPr lang="en-US" altLang="zh-CN" sz="1200" b="0" i="0" u="none" strike="noStrike">
                          <a:solidFill>
                            <a:srgbClr val="000000"/>
                          </a:solidFill>
                          <a:latin typeface="宋体"/>
                        </a:rPr>
                        <a:t>&gt;400</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200" b="0" i="0" u="none" strike="noStrike" dirty="0">
                          <a:solidFill>
                            <a:srgbClr val="000000"/>
                          </a:solidFill>
                          <a:latin typeface="宋体"/>
                        </a:rPr>
                        <a:t>公开招标、磋商、单一</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r>
              <a:tr h="334151">
                <a:tc vMerge="1">
                  <a:txBody>
                    <a:bodyPr/>
                    <a:lstStyle/>
                    <a:p>
                      <a:endParaRPr lang="zh-CN" altLang="en-US"/>
                    </a:p>
                  </a:txBody>
                  <a:tcPr/>
                </a:tc>
                <a:tc vMerge="1">
                  <a:txBody>
                    <a:bodyPr/>
                    <a:lstStyle/>
                    <a:p>
                      <a:endParaRPr lang="zh-CN" altLang="en-US"/>
                    </a:p>
                  </a:txBody>
                  <a:tcPr/>
                </a:tc>
                <a:tc rowSpan="3">
                  <a:txBody>
                    <a:bodyPr/>
                    <a:lstStyle/>
                    <a:p>
                      <a:pPr algn="ctr" fontAlgn="ctr"/>
                      <a:r>
                        <a:rPr lang="zh-CN" altLang="en-US" sz="1200" b="0" i="0" u="none" strike="noStrike">
                          <a:solidFill>
                            <a:srgbClr val="000000"/>
                          </a:solidFill>
                          <a:latin typeface="宋体"/>
                        </a:rPr>
                        <a:t>工程施工</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latin typeface="宋体"/>
                        </a:rPr>
                        <a:t>&lt;60</a:t>
                      </a:r>
                      <a:r>
                        <a:rPr lang="zh-CN" altLang="en-US" sz="1200" b="0" i="0" u="none" strike="noStrike">
                          <a:solidFill>
                            <a:srgbClr val="000000"/>
                          </a:solidFill>
                          <a:latin typeface="宋体"/>
                        </a:rPr>
                        <a:t>万</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latin typeface="宋体"/>
                        </a:rPr>
                        <a:t>否</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latin typeface="宋体"/>
                        </a:rPr>
                        <a:t>自行采购</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latin typeface="宋体"/>
                        </a:rPr>
                        <a:t>　</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200" b="0" i="0" u="none" strike="noStrike">
                          <a:solidFill>
                            <a:srgbClr val="000000"/>
                          </a:solidFill>
                          <a:latin typeface="宋体"/>
                        </a:rPr>
                        <a:t>　</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200" b="0" i="0" u="none" strike="noStrike" dirty="0">
                          <a:solidFill>
                            <a:srgbClr val="000000"/>
                          </a:solidFill>
                          <a:latin typeface="宋体"/>
                        </a:rPr>
                        <a:t>　</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latin typeface="宋体"/>
                        </a:rPr>
                        <a:t>内控制度</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4151">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rowSpan="2">
                  <a:txBody>
                    <a:bodyPr/>
                    <a:lstStyle/>
                    <a:p>
                      <a:pPr algn="ctr" fontAlgn="ctr"/>
                      <a:r>
                        <a:rPr lang="en-US" altLang="zh-CN" sz="1200" b="0" i="0" u="none" strike="noStrike">
                          <a:solidFill>
                            <a:srgbClr val="000000"/>
                          </a:solidFill>
                          <a:latin typeface="宋体"/>
                        </a:rPr>
                        <a:t>&gt;60</a:t>
                      </a:r>
                      <a:r>
                        <a:rPr lang="zh-CN" altLang="en-US" sz="1200" b="0" i="0" u="none" strike="noStrike">
                          <a:solidFill>
                            <a:srgbClr val="000000"/>
                          </a:solidFill>
                          <a:latin typeface="宋体"/>
                        </a:rPr>
                        <a:t>万</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200" b="0" i="0" u="none" strike="noStrike">
                          <a:solidFill>
                            <a:srgbClr val="000000"/>
                          </a:solidFill>
                          <a:latin typeface="宋体"/>
                        </a:rPr>
                        <a:t>否</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200" b="0" i="0" u="none" strike="noStrike">
                          <a:solidFill>
                            <a:srgbClr val="000000"/>
                          </a:solidFill>
                          <a:latin typeface="宋体"/>
                        </a:rPr>
                        <a:t>分散采购</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latin typeface="宋体"/>
                        </a:rPr>
                        <a:t>60-400</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200" b="0" i="0" u="none" strike="noStrike">
                          <a:solidFill>
                            <a:srgbClr val="000000"/>
                          </a:solidFill>
                          <a:latin typeface="宋体"/>
                        </a:rPr>
                        <a:t>磋商</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200" b="0" i="0" u="none" strike="noStrike" dirty="0">
                          <a:solidFill>
                            <a:srgbClr val="000000"/>
                          </a:solidFill>
                          <a:latin typeface="宋体"/>
                        </a:rPr>
                        <a:t>市公共资源</a:t>
                      </a:r>
                      <a:r>
                        <a:rPr lang="zh-CN" altLang="en-US" sz="1200" b="0" i="0" u="none" strike="noStrike" dirty="0" smtClean="0">
                          <a:solidFill>
                            <a:srgbClr val="000000"/>
                          </a:solidFill>
                          <a:latin typeface="宋体"/>
                        </a:rPr>
                        <a:t>交易平台</a:t>
                      </a:r>
                      <a:endParaRPr lang="zh-CN" altLang="en-US" sz="1200" b="0" i="0" u="none" strike="noStrike" dirty="0">
                        <a:solidFill>
                          <a:srgbClr val="000000"/>
                        </a:solidFill>
                        <a:latin typeface="宋体"/>
                      </a:endParaRP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latin typeface="宋体"/>
                        </a:rPr>
                        <a:t>政府采购处</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4151">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fontAlgn="ctr"/>
                      <a:r>
                        <a:rPr lang="en-US" altLang="zh-CN" sz="1200" b="0" i="0" u="none" strike="noStrike">
                          <a:solidFill>
                            <a:srgbClr val="000000"/>
                          </a:solidFill>
                          <a:latin typeface="宋体"/>
                        </a:rPr>
                        <a:t>&gt;400</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200" b="0" i="0" u="none" strike="noStrike" dirty="0">
                          <a:solidFill>
                            <a:srgbClr val="000000"/>
                          </a:solidFill>
                          <a:latin typeface="宋体"/>
                        </a:rPr>
                        <a:t>公开招标</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pPr algn="ctr" fontAlgn="ctr"/>
                      <a:r>
                        <a:rPr lang="zh-CN" altLang="en-US" sz="1200" b="0" i="0" u="none" strike="noStrike" dirty="0">
                          <a:solidFill>
                            <a:srgbClr val="000000"/>
                          </a:solidFill>
                          <a:latin typeface="宋体"/>
                        </a:rPr>
                        <a:t>建设工程招标办</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4151">
                <a:tc vMerge="1">
                  <a:txBody>
                    <a:bodyPr/>
                    <a:lstStyle/>
                    <a:p>
                      <a:endParaRPr lang="zh-CN" altLang="en-US"/>
                    </a:p>
                  </a:txBody>
                  <a:tcPr/>
                </a:tc>
                <a:tc vMerge="1">
                  <a:txBody>
                    <a:bodyPr/>
                    <a:lstStyle/>
                    <a:p>
                      <a:endParaRPr lang="zh-CN" altLang="en-US"/>
                    </a:p>
                  </a:txBody>
                  <a:tcPr/>
                </a:tc>
                <a:tc rowSpan="3">
                  <a:txBody>
                    <a:bodyPr/>
                    <a:lstStyle/>
                    <a:p>
                      <a:pPr algn="ctr" fontAlgn="ctr"/>
                      <a:r>
                        <a:rPr lang="zh-CN" altLang="en-US" sz="1200" b="0" i="0" u="none" strike="noStrike" dirty="0">
                          <a:solidFill>
                            <a:srgbClr val="000000"/>
                          </a:solidFill>
                          <a:latin typeface="宋体"/>
                        </a:rPr>
                        <a:t>工程勘察、设计、监理</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latin typeface="宋体"/>
                        </a:rPr>
                        <a:t>&lt;30</a:t>
                      </a:r>
                      <a:r>
                        <a:rPr lang="zh-CN" altLang="en-US" sz="1200" b="0" i="0" u="none" strike="noStrike">
                          <a:solidFill>
                            <a:srgbClr val="000000"/>
                          </a:solidFill>
                          <a:latin typeface="宋体"/>
                        </a:rPr>
                        <a:t>万</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latin typeface="宋体"/>
                        </a:rPr>
                        <a:t>否</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latin typeface="宋体"/>
                        </a:rPr>
                        <a:t>自行采购</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latin typeface="宋体"/>
                        </a:rPr>
                        <a:t>　</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200" b="0" i="0" u="none" strike="noStrike">
                          <a:solidFill>
                            <a:srgbClr val="000000"/>
                          </a:solidFill>
                          <a:latin typeface="宋体"/>
                        </a:rPr>
                        <a:t>　</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200" b="0" i="0" u="none" strike="noStrike" dirty="0">
                          <a:solidFill>
                            <a:srgbClr val="000000"/>
                          </a:solidFill>
                          <a:latin typeface="宋体"/>
                        </a:rPr>
                        <a:t>　</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latin typeface="宋体"/>
                        </a:rPr>
                        <a:t>内控制度</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4151">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rowSpan="2">
                  <a:txBody>
                    <a:bodyPr/>
                    <a:lstStyle/>
                    <a:p>
                      <a:pPr algn="ctr" fontAlgn="ctr"/>
                      <a:r>
                        <a:rPr lang="en-US" altLang="zh-CN" sz="1200" b="0" i="0" u="none" strike="noStrike">
                          <a:solidFill>
                            <a:srgbClr val="000000"/>
                          </a:solidFill>
                          <a:latin typeface="宋体"/>
                        </a:rPr>
                        <a:t>&gt;30</a:t>
                      </a:r>
                      <a:r>
                        <a:rPr lang="zh-CN" altLang="en-US" sz="1200" b="0" i="0" u="none" strike="noStrike">
                          <a:solidFill>
                            <a:srgbClr val="000000"/>
                          </a:solidFill>
                          <a:latin typeface="宋体"/>
                        </a:rPr>
                        <a:t>万</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200" b="0" i="0" u="none" strike="noStrike">
                          <a:solidFill>
                            <a:srgbClr val="000000"/>
                          </a:solidFill>
                          <a:latin typeface="宋体"/>
                        </a:rPr>
                        <a:t>否</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200" b="0" i="0" u="none" strike="noStrike">
                          <a:solidFill>
                            <a:srgbClr val="000000"/>
                          </a:solidFill>
                          <a:latin typeface="宋体"/>
                        </a:rPr>
                        <a:t>分散采购</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latin typeface="宋体"/>
                        </a:rPr>
                        <a:t>30-100</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200" b="0" i="0" u="none" strike="noStrike">
                          <a:solidFill>
                            <a:srgbClr val="000000"/>
                          </a:solidFill>
                          <a:latin typeface="宋体"/>
                        </a:rPr>
                        <a:t>磋商</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200" b="0" i="0" u="none" strike="noStrike" dirty="0">
                          <a:solidFill>
                            <a:srgbClr val="000000"/>
                          </a:solidFill>
                          <a:latin typeface="宋体"/>
                        </a:rPr>
                        <a:t>市公共资源</a:t>
                      </a:r>
                      <a:r>
                        <a:rPr lang="zh-CN" altLang="en-US" sz="1200" b="0" i="0" u="none" strike="noStrike" dirty="0" smtClean="0">
                          <a:solidFill>
                            <a:srgbClr val="000000"/>
                          </a:solidFill>
                          <a:latin typeface="宋体"/>
                        </a:rPr>
                        <a:t>交易平台</a:t>
                      </a:r>
                      <a:endParaRPr lang="zh-CN" altLang="en-US" sz="1200" b="0" i="0" u="none" strike="noStrike" dirty="0">
                        <a:solidFill>
                          <a:srgbClr val="000000"/>
                        </a:solidFill>
                        <a:latin typeface="宋体"/>
                      </a:endParaRP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latin typeface="宋体"/>
                        </a:rPr>
                        <a:t>政府采购处</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4151">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fontAlgn="ctr"/>
                      <a:r>
                        <a:rPr lang="en-US" altLang="zh-CN" sz="1200" b="0" i="0" u="none" strike="noStrike">
                          <a:solidFill>
                            <a:srgbClr val="000000"/>
                          </a:solidFill>
                          <a:latin typeface="宋体"/>
                        </a:rPr>
                        <a:t>&gt;100</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200" b="0" i="0" u="none" strike="noStrike" dirty="0">
                          <a:solidFill>
                            <a:srgbClr val="000000"/>
                          </a:solidFill>
                          <a:latin typeface="宋体"/>
                        </a:rPr>
                        <a:t>公开招标</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pPr algn="ctr" fontAlgn="ctr"/>
                      <a:r>
                        <a:rPr lang="zh-CN" altLang="en-US" sz="1200" b="0" i="0" u="none" strike="noStrike">
                          <a:solidFill>
                            <a:srgbClr val="000000"/>
                          </a:solidFill>
                          <a:latin typeface="宋体"/>
                        </a:rPr>
                        <a:t>建设工程招标办</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4151">
                <a:tc vMerge="1">
                  <a:txBody>
                    <a:bodyPr/>
                    <a:lstStyle/>
                    <a:p>
                      <a:endParaRPr lang="zh-CN" altLang="en-US"/>
                    </a:p>
                  </a:txBody>
                  <a:tcPr/>
                </a:tc>
                <a:tc vMerge="1">
                  <a:txBody>
                    <a:bodyPr/>
                    <a:lstStyle/>
                    <a:p>
                      <a:endParaRPr lang="zh-CN" altLang="en-US"/>
                    </a:p>
                  </a:txBody>
                  <a:tcPr/>
                </a:tc>
                <a:tc rowSpan="3">
                  <a:txBody>
                    <a:bodyPr/>
                    <a:lstStyle/>
                    <a:p>
                      <a:pPr algn="ctr" fontAlgn="ctr"/>
                      <a:r>
                        <a:rPr lang="zh-CN" altLang="en-US" sz="1200" b="0" i="0" u="none" strike="noStrike" dirty="0">
                          <a:solidFill>
                            <a:srgbClr val="000000"/>
                          </a:solidFill>
                          <a:latin typeface="宋体"/>
                        </a:rPr>
                        <a:t>工程设备、材料等货物</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latin typeface="宋体"/>
                        </a:rPr>
                        <a:t>&lt;30</a:t>
                      </a:r>
                      <a:r>
                        <a:rPr lang="zh-CN" altLang="en-US" sz="1200" b="0" i="0" u="none" strike="noStrike">
                          <a:solidFill>
                            <a:srgbClr val="000000"/>
                          </a:solidFill>
                          <a:latin typeface="宋体"/>
                        </a:rPr>
                        <a:t>万</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latin typeface="宋体"/>
                        </a:rPr>
                        <a:t>否</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latin typeface="宋体"/>
                        </a:rPr>
                        <a:t>自行采购</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latin typeface="宋体"/>
                        </a:rPr>
                        <a:t>　</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200" b="0" i="0" u="none" strike="noStrike">
                          <a:solidFill>
                            <a:srgbClr val="000000"/>
                          </a:solidFill>
                          <a:latin typeface="宋体"/>
                        </a:rPr>
                        <a:t>　</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200" b="0" i="0" u="none" strike="noStrike" dirty="0">
                          <a:solidFill>
                            <a:srgbClr val="000000"/>
                          </a:solidFill>
                          <a:latin typeface="宋体"/>
                        </a:rPr>
                        <a:t>　</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latin typeface="宋体"/>
                        </a:rPr>
                        <a:t>内控制度</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4151">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rowSpan="2">
                  <a:txBody>
                    <a:bodyPr/>
                    <a:lstStyle/>
                    <a:p>
                      <a:pPr algn="ctr" fontAlgn="ctr"/>
                      <a:r>
                        <a:rPr lang="en-US" altLang="zh-CN" sz="1200" b="0" i="0" u="none" strike="noStrike">
                          <a:solidFill>
                            <a:srgbClr val="000000"/>
                          </a:solidFill>
                          <a:latin typeface="宋体"/>
                        </a:rPr>
                        <a:t>&gt;30</a:t>
                      </a:r>
                      <a:r>
                        <a:rPr lang="zh-CN" altLang="en-US" sz="1200" b="0" i="0" u="none" strike="noStrike">
                          <a:solidFill>
                            <a:srgbClr val="000000"/>
                          </a:solidFill>
                          <a:latin typeface="宋体"/>
                        </a:rPr>
                        <a:t>万</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200" b="0" i="0" u="none" strike="noStrike">
                          <a:solidFill>
                            <a:srgbClr val="000000"/>
                          </a:solidFill>
                          <a:latin typeface="宋体"/>
                        </a:rPr>
                        <a:t>否</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200" b="0" i="0" u="none" strike="noStrike">
                          <a:solidFill>
                            <a:srgbClr val="000000"/>
                          </a:solidFill>
                          <a:latin typeface="宋体"/>
                        </a:rPr>
                        <a:t>分散采购</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latin typeface="宋体"/>
                        </a:rPr>
                        <a:t>30-200</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200" b="0" i="0" u="none" strike="noStrike">
                          <a:solidFill>
                            <a:srgbClr val="000000"/>
                          </a:solidFill>
                          <a:latin typeface="宋体"/>
                        </a:rPr>
                        <a:t>询价、谈判、磋商、单一来源</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200" b="0" i="0" u="none" strike="noStrike" dirty="0">
                          <a:solidFill>
                            <a:srgbClr val="000000"/>
                          </a:solidFill>
                          <a:latin typeface="宋体"/>
                        </a:rPr>
                        <a:t>市公共资源</a:t>
                      </a:r>
                      <a:r>
                        <a:rPr lang="zh-CN" altLang="en-US" sz="1200" b="0" i="0" u="none" strike="noStrike" dirty="0" smtClean="0">
                          <a:solidFill>
                            <a:srgbClr val="000000"/>
                          </a:solidFill>
                          <a:latin typeface="宋体"/>
                        </a:rPr>
                        <a:t>交易平台</a:t>
                      </a:r>
                      <a:endParaRPr lang="zh-CN" altLang="en-US" sz="1200" b="0" i="0" u="none" strike="noStrike" dirty="0">
                        <a:solidFill>
                          <a:srgbClr val="000000"/>
                        </a:solidFill>
                        <a:latin typeface="宋体"/>
                      </a:endParaRP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latin typeface="宋体"/>
                        </a:rPr>
                        <a:t>政府采购处</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4151">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fontAlgn="ctr"/>
                      <a:r>
                        <a:rPr lang="en-US" altLang="zh-CN" sz="1200" b="0" i="0" u="none" strike="noStrike">
                          <a:solidFill>
                            <a:srgbClr val="000000"/>
                          </a:solidFill>
                          <a:latin typeface="宋体"/>
                        </a:rPr>
                        <a:t>&gt;200</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200" b="0" i="0" u="none" strike="noStrike">
                          <a:solidFill>
                            <a:srgbClr val="000000"/>
                          </a:solidFill>
                          <a:latin typeface="宋体"/>
                        </a:rPr>
                        <a:t>公开招标</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pPr algn="ctr" fontAlgn="ctr"/>
                      <a:r>
                        <a:rPr lang="zh-CN" altLang="en-US" sz="1200" b="0" i="0" u="none" strike="noStrike" dirty="0">
                          <a:solidFill>
                            <a:srgbClr val="000000"/>
                          </a:solidFill>
                          <a:latin typeface="宋体"/>
                        </a:rPr>
                        <a:t>建设工程招标办</a:t>
                      </a:r>
                    </a:p>
                  </a:txBody>
                  <a:tcPr marL="6662" marR="6662" marT="666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4" name="矩形 3"/>
          <p:cNvSpPr/>
          <p:nvPr/>
        </p:nvSpPr>
        <p:spPr bwMode="invGray">
          <a:xfrm>
            <a:off x="711200" y="287867"/>
            <a:ext cx="10718800" cy="677333"/>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b="1" dirty="0" smtClean="0">
                <a:solidFill>
                  <a:schemeClr val="tx1"/>
                </a:solidFill>
                <a:latin typeface="微软雅黑" panose="020B0503020204020204" pitchFamily="34" charset="-122"/>
                <a:ea typeface="微软雅黑" panose="020B0503020204020204" pitchFamily="34" charset="-122"/>
              </a:rPr>
              <a:t>机关、事业、团体使用财政资金的招标采购方式与途径</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3E5409F-F019-4C52-B270-9DD101B42567}" type="slidenum">
              <a:rPr lang="zh-CN" altLang="en-US" smtClean="0"/>
              <a:pPr/>
              <a:t>22</a:t>
            </a:fld>
            <a:endParaRPr lang="zh-CN" altLang="en-US" dirty="0"/>
          </a:p>
        </p:txBody>
      </p:sp>
      <p:sp>
        <p:nvSpPr>
          <p:cNvPr id="4" name="矩形 3"/>
          <p:cNvSpPr/>
          <p:nvPr/>
        </p:nvSpPr>
        <p:spPr bwMode="invGray">
          <a:xfrm>
            <a:off x="711200" y="287867"/>
            <a:ext cx="10718800" cy="677333"/>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b="1" dirty="0" smtClean="0">
                <a:solidFill>
                  <a:schemeClr val="tx1"/>
                </a:solidFill>
                <a:latin typeface="微软雅黑" panose="020B0503020204020204" pitchFamily="34" charset="-122"/>
                <a:ea typeface="微软雅黑" panose="020B0503020204020204" pitchFamily="34" charset="-122"/>
              </a:rPr>
              <a:t>企业出资的招标采购方式与途径</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nvGraphicFramePr>
        <p:xfrm>
          <a:off x="5" y="1270004"/>
          <a:ext cx="11937995" cy="4944523"/>
        </p:xfrm>
        <a:graphic>
          <a:graphicData uri="http://schemas.openxmlformats.org/drawingml/2006/table">
            <a:tbl>
              <a:tblPr/>
              <a:tblGrid>
                <a:gridCol w="651657"/>
                <a:gridCol w="651657"/>
                <a:gridCol w="1728701"/>
                <a:gridCol w="651657"/>
                <a:gridCol w="651657"/>
                <a:gridCol w="651657"/>
                <a:gridCol w="1255043"/>
                <a:gridCol w="2751441"/>
                <a:gridCol w="1846362"/>
                <a:gridCol w="1098163"/>
              </a:tblGrid>
              <a:tr h="402955">
                <a:tc>
                  <a:txBody>
                    <a:bodyPr/>
                    <a:lstStyle/>
                    <a:p>
                      <a:pPr algn="ctr" fontAlgn="ctr"/>
                      <a:r>
                        <a:rPr lang="zh-CN" altLang="en-US" sz="1200" b="0" i="0" u="none" strike="noStrike" dirty="0">
                          <a:solidFill>
                            <a:srgbClr val="000000"/>
                          </a:solidFill>
                          <a:latin typeface="宋体"/>
                        </a:rPr>
                        <a:t>采购人</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latin typeface="宋体"/>
                        </a:rPr>
                        <a:t>采购资金</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latin typeface="宋体"/>
                        </a:rPr>
                        <a:t>采购内容</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latin typeface="宋体"/>
                        </a:rPr>
                        <a:t>采购限额（万元）</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latin typeface="宋体"/>
                        </a:rPr>
                        <a:t>采购目录</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latin typeface="宋体"/>
                        </a:rPr>
                        <a:t>采购途径</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latin typeface="宋体"/>
                        </a:rPr>
                        <a:t>采购预算（万元）</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latin typeface="宋体"/>
                        </a:rPr>
                        <a:t>采购方式</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latin typeface="宋体"/>
                        </a:rPr>
                        <a:t>信息发布</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latin typeface="宋体"/>
                        </a:rPr>
                        <a:t>监管</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78464">
                <a:tc rowSpan="12">
                  <a:txBody>
                    <a:bodyPr/>
                    <a:lstStyle/>
                    <a:p>
                      <a:pPr algn="ctr" fontAlgn="ctr"/>
                      <a:r>
                        <a:rPr lang="zh-CN" altLang="en-US" sz="1200" b="0" i="0" u="none" strike="noStrike">
                          <a:solidFill>
                            <a:srgbClr val="000000"/>
                          </a:solidFill>
                          <a:latin typeface="宋体"/>
                        </a:rPr>
                        <a:t>国有企业</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12">
                  <a:txBody>
                    <a:bodyPr/>
                    <a:lstStyle/>
                    <a:p>
                      <a:pPr algn="ctr" fontAlgn="ctr"/>
                      <a:r>
                        <a:rPr lang="zh-CN" altLang="en-US" sz="1200" b="0" i="0" u="none" strike="noStrike">
                          <a:solidFill>
                            <a:srgbClr val="000000"/>
                          </a:solidFill>
                          <a:latin typeface="宋体"/>
                        </a:rPr>
                        <a:t>财政资金自有资金</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ctr" fontAlgn="ctr"/>
                      <a:r>
                        <a:rPr lang="zh-CN" altLang="en-US" sz="1200" b="0" i="0" u="none" strike="noStrike" dirty="0">
                          <a:solidFill>
                            <a:srgbClr val="000000"/>
                          </a:solidFill>
                          <a:latin typeface="宋体"/>
                        </a:rPr>
                        <a:t>货物、服务</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dirty="0">
                          <a:solidFill>
                            <a:srgbClr val="000000"/>
                          </a:solidFill>
                          <a:latin typeface="宋体"/>
                        </a:rPr>
                        <a:t>&lt;30</a:t>
                      </a:r>
                      <a:r>
                        <a:rPr lang="zh-CN" altLang="en-US" sz="1200" b="0" i="0" u="none" strike="noStrike" dirty="0">
                          <a:solidFill>
                            <a:srgbClr val="000000"/>
                          </a:solidFill>
                          <a:latin typeface="宋体"/>
                        </a:rPr>
                        <a:t>万</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latin typeface="宋体"/>
                        </a:rPr>
                        <a:t>　</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latin typeface="宋体"/>
                        </a:rPr>
                        <a:t>自行采购</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200" b="0" i="0" u="none" strike="noStrike">
                          <a:solidFill>
                            <a:srgbClr val="000000"/>
                          </a:solidFill>
                          <a:latin typeface="宋体"/>
                        </a:rPr>
                        <a:t>　</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200" b="0" i="0" u="none" strike="noStrike">
                          <a:solidFill>
                            <a:srgbClr val="000000"/>
                          </a:solidFill>
                          <a:latin typeface="宋体"/>
                        </a:rPr>
                        <a:t>　</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200" b="0" i="0" u="none" strike="noStrike">
                          <a:solidFill>
                            <a:srgbClr val="000000"/>
                          </a:solidFill>
                          <a:latin typeface="宋体"/>
                        </a:rPr>
                        <a:t>　</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latin typeface="宋体"/>
                        </a:rPr>
                        <a:t>内控制度</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78464">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rowSpan="2">
                  <a:txBody>
                    <a:bodyPr/>
                    <a:lstStyle/>
                    <a:p>
                      <a:pPr algn="ctr" fontAlgn="ctr"/>
                      <a:r>
                        <a:rPr lang="en-US" altLang="zh-CN" sz="1200" b="0" i="0" u="none" strike="noStrike">
                          <a:solidFill>
                            <a:srgbClr val="000000"/>
                          </a:solidFill>
                          <a:latin typeface="宋体"/>
                        </a:rPr>
                        <a:t>&gt;30</a:t>
                      </a:r>
                      <a:r>
                        <a:rPr lang="zh-CN" altLang="en-US" sz="1200" b="0" i="0" u="none" strike="noStrike">
                          <a:solidFill>
                            <a:srgbClr val="000000"/>
                          </a:solidFill>
                          <a:latin typeface="宋体"/>
                        </a:rPr>
                        <a:t>万</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200" b="0" i="0" u="none" strike="noStrike" dirty="0">
                          <a:solidFill>
                            <a:srgbClr val="000000"/>
                          </a:solidFill>
                          <a:latin typeface="宋体"/>
                        </a:rPr>
                        <a:t>否</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200" b="0" i="0" u="none" strike="noStrike" dirty="0">
                          <a:solidFill>
                            <a:srgbClr val="000000"/>
                          </a:solidFill>
                          <a:latin typeface="宋体"/>
                        </a:rPr>
                        <a:t>委托采购</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dirty="0">
                          <a:solidFill>
                            <a:srgbClr val="000000"/>
                          </a:solidFill>
                          <a:latin typeface="宋体"/>
                        </a:rPr>
                        <a:t>30-400</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200" b="0" i="0" u="none" strike="noStrike">
                          <a:solidFill>
                            <a:srgbClr val="000000"/>
                          </a:solidFill>
                          <a:latin typeface="宋体"/>
                        </a:rPr>
                        <a:t>询价、谈判、磋商、单一来源、邀请招标</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200" b="0" i="0" u="none" strike="noStrike">
                          <a:solidFill>
                            <a:srgbClr val="000000"/>
                          </a:solidFill>
                          <a:latin typeface="宋体"/>
                        </a:rPr>
                        <a:t>中国招标投标公共服务平台</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200" b="0" i="0" u="none" strike="noStrike">
                          <a:solidFill>
                            <a:srgbClr val="000000"/>
                          </a:solidFill>
                          <a:latin typeface="宋体"/>
                        </a:rPr>
                        <a:t>内控制度</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78464">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fontAlgn="ctr"/>
                      <a:r>
                        <a:rPr lang="en-US" altLang="zh-CN" sz="1200" b="0" i="0" u="none" strike="noStrike" dirty="0">
                          <a:solidFill>
                            <a:srgbClr val="000000"/>
                          </a:solidFill>
                          <a:latin typeface="宋体"/>
                        </a:rPr>
                        <a:t>&gt;400</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200" b="0" i="0" u="none" strike="noStrike">
                          <a:solidFill>
                            <a:srgbClr val="000000"/>
                          </a:solidFill>
                          <a:latin typeface="宋体"/>
                        </a:rPr>
                        <a:t>公开招标、磋商、谈判、邀请招标</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r>
              <a:tr h="378464">
                <a:tc vMerge="1">
                  <a:txBody>
                    <a:bodyPr/>
                    <a:lstStyle/>
                    <a:p>
                      <a:endParaRPr lang="zh-CN" altLang="en-US"/>
                    </a:p>
                  </a:txBody>
                  <a:tcPr/>
                </a:tc>
                <a:tc vMerge="1">
                  <a:txBody>
                    <a:bodyPr/>
                    <a:lstStyle/>
                    <a:p>
                      <a:endParaRPr lang="zh-CN" altLang="en-US"/>
                    </a:p>
                  </a:txBody>
                  <a:tcPr/>
                </a:tc>
                <a:tc rowSpan="3">
                  <a:txBody>
                    <a:bodyPr/>
                    <a:lstStyle/>
                    <a:p>
                      <a:pPr algn="ctr" fontAlgn="ctr"/>
                      <a:r>
                        <a:rPr lang="zh-CN" altLang="en-US" sz="1200" b="0" i="0" u="none" strike="noStrike" dirty="0">
                          <a:solidFill>
                            <a:srgbClr val="000000"/>
                          </a:solidFill>
                          <a:latin typeface="宋体"/>
                        </a:rPr>
                        <a:t>工程施工</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latin typeface="宋体"/>
                        </a:rPr>
                        <a:t>&lt;60</a:t>
                      </a:r>
                      <a:r>
                        <a:rPr lang="zh-CN" altLang="en-US" sz="1200" b="0" i="0" u="none" strike="noStrike">
                          <a:solidFill>
                            <a:srgbClr val="000000"/>
                          </a:solidFill>
                          <a:latin typeface="宋体"/>
                        </a:rPr>
                        <a:t>万</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latin typeface="宋体"/>
                        </a:rPr>
                        <a:t>否</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latin typeface="宋体"/>
                        </a:rPr>
                        <a:t>自行采购</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latin typeface="宋体"/>
                        </a:rPr>
                        <a:t>　</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200" b="0" i="0" u="none" strike="noStrike">
                          <a:solidFill>
                            <a:srgbClr val="000000"/>
                          </a:solidFill>
                          <a:latin typeface="宋体"/>
                        </a:rPr>
                        <a:t>　</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200" b="0" i="0" u="none" strike="noStrike">
                          <a:solidFill>
                            <a:srgbClr val="000000"/>
                          </a:solidFill>
                          <a:latin typeface="宋体"/>
                        </a:rPr>
                        <a:t>　</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200" b="0" i="0" u="none" strike="noStrike">
                          <a:solidFill>
                            <a:srgbClr val="000000"/>
                          </a:solidFill>
                          <a:latin typeface="宋体"/>
                        </a:rPr>
                        <a:t>内控制度</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78464">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rowSpan="2">
                  <a:txBody>
                    <a:bodyPr/>
                    <a:lstStyle/>
                    <a:p>
                      <a:pPr algn="ctr" fontAlgn="ctr"/>
                      <a:r>
                        <a:rPr lang="en-US" altLang="zh-CN" sz="1200" b="0" i="0" u="none" strike="noStrike">
                          <a:solidFill>
                            <a:srgbClr val="000000"/>
                          </a:solidFill>
                          <a:latin typeface="宋体"/>
                        </a:rPr>
                        <a:t>&gt;60</a:t>
                      </a:r>
                      <a:r>
                        <a:rPr lang="zh-CN" altLang="en-US" sz="1200" b="0" i="0" u="none" strike="noStrike">
                          <a:solidFill>
                            <a:srgbClr val="000000"/>
                          </a:solidFill>
                          <a:latin typeface="宋体"/>
                        </a:rPr>
                        <a:t>万</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200" b="0" i="0" u="none" strike="noStrike">
                          <a:solidFill>
                            <a:srgbClr val="000000"/>
                          </a:solidFill>
                          <a:latin typeface="宋体"/>
                        </a:rPr>
                        <a:t>否</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200" b="0" i="0" u="none" strike="noStrike">
                          <a:solidFill>
                            <a:srgbClr val="000000"/>
                          </a:solidFill>
                          <a:latin typeface="宋体"/>
                        </a:rPr>
                        <a:t>委托采购</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latin typeface="宋体"/>
                        </a:rPr>
                        <a:t>60-400</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200" b="0" i="0" u="none" strike="noStrike" dirty="0">
                          <a:solidFill>
                            <a:srgbClr val="000000"/>
                          </a:solidFill>
                          <a:latin typeface="宋体"/>
                        </a:rPr>
                        <a:t>谈判、磋商、邀请招标</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latin typeface="宋体"/>
                        </a:rPr>
                        <a:t>中国招标投标公共服务平台</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zh-CN" altLang="en-US"/>
                    </a:p>
                  </a:txBody>
                  <a:tcPr/>
                </a:tc>
              </a:tr>
              <a:tr h="378464">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fontAlgn="ctr"/>
                      <a:r>
                        <a:rPr lang="en-US" altLang="zh-CN" sz="1200" b="0" i="0" u="none" strike="noStrike">
                          <a:solidFill>
                            <a:srgbClr val="000000"/>
                          </a:solidFill>
                          <a:latin typeface="宋体"/>
                        </a:rPr>
                        <a:t>&gt;400</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200" b="0" i="0" u="none" strike="noStrike" dirty="0">
                          <a:solidFill>
                            <a:srgbClr val="000000"/>
                          </a:solidFill>
                          <a:latin typeface="宋体"/>
                        </a:rPr>
                        <a:t>公开招标</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latin typeface="宋体"/>
                        </a:rPr>
                        <a:t>市公共资源</a:t>
                      </a:r>
                      <a:r>
                        <a:rPr lang="zh-CN" altLang="en-US" sz="1200" b="0" i="0" u="none" strike="noStrike" dirty="0" smtClean="0">
                          <a:solidFill>
                            <a:srgbClr val="000000"/>
                          </a:solidFill>
                          <a:latin typeface="宋体"/>
                        </a:rPr>
                        <a:t>交易平台</a:t>
                      </a:r>
                      <a:endParaRPr lang="zh-CN" altLang="en-US" sz="1200" b="0" i="0" u="none" strike="noStrike" dirty="0">
                        <a:solidFill>
                          <a:srgbClr val="000000"/>
                        </a:solidFill>
                        <a:latin typeface="宋体"/>
                      </a:endParaRP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latin typeface="宋体"/>
                        </a:rPr>
                        <a:t>建设工程招标办</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78464">
                <a:tc vMerge="1">
                  <a:txBody>
                    <a:bodyPr/>
                    <a:lstStyle/>
                    <a:p>
                      <a:endParaRPr lang="zh-CN" altLang="en-US"/>
                    </a:p>
                  </a:txBody>
                  <a:tcPr/>
                </a:tc>
                <a:tc vMerge="1">
                  <a:txBody>
                    <a:bodyPr/>
                    <a:lstStyle/>
                    <a:p>
                      <a:endParaRPr lang="zh-CN" altLang="en-US"/>
                    </a:p>
                  </a:txBody>
                  <a:tcPr/>
                </a:tc>
                <a:tc rowSpan="3">
                  <a:txBody>
                    <a:bodyPr/>
                    <a:lstStyle/>
                    <a:p>
                      <a:pPr algn="ctr" fontAlgn="ctr"/>
                      <a:r>
                        <a:rPr lang="zh-CN" altLang="en-US" sz="1200" b="0" i="0" u="none" strike="noStrike" dirty="0">
                          <a:solidFill>
                            <a:srgbClr val="000000"/>
                          </a:solidFill>
                          <a:latin typeface="宋体"/>
                        </a:rPr>
                        <a:t>工程勘察、设计、监理</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latin typeface="宋体"/>
                        </a:rPr>
                        <a:t>&lt;30</a:t>
                      </a:r>
                      <a:r>
                        <a:rPr lang="zh-CN" altLang="en-US" sz="1200" b="0" i="0" u="none" strike="noStrike">
                          <a:solidFill>
                            <a:srgbClr val="000000"/>
                          </a:solidFill>
                          <a:latin typeface="宋体"/>
                        </a:rPr>
                        <a:t>万</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latin typeface="宋体"/>
                        </a:rPr>
                        <a:t>否</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latin typeface="宋体"/>
                        </a:rPr>
                        <a:t>自行采购</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latin typeface="宋体"/>
                        </a:rPr>
                        <a:t>　</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200" b="0" i="0" u="none" strike="noStrike" dirty="0">
                          <a:solidFill>
                            <a:srgbClr val="000000"/>
                          </a:solidFill>
                          <a:latin typeface="宋体"/>
                        </a:rPr>
                        <a:t>　</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200" b="0" i="0" u="none" strike="noStrike" dirty="0">
                          <a:solidFill>
                            <a:srgbClr val="000000"/>
                          </a:solidFill>
                          <a:latin typeface="宋体"/>
                        </a:rPr>
                        <a:t>　</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200" b="0" i="0" u="none" strike="noStrike">
                          <a:solidFill>
                            <a:srgbClr val="000000"/>
                          </a:solidFill>
                          <a:latin typeface="宋体"/>
                        </a:rPr>
                        <a:t>内控制度</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78464">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rowSpan="2">
                  <a:txBody>
                    <a:bodyPr/>
                    <a:lstStyle/>
                    <a:p>
                      <a:pPr algn="ctr" fontAlgn="ctr"/>
                      <a:r>
                        <a:rPr lang="en-US" altLang="zh-CN" sz="1200" b="0" i="0" u="none" strike="noStrike">
                          <a:solidFill>
                            <a:srgbClr val="000000"/>
                          </a:solidFill>
                          <a:latin typeface="宋体"/>
                        </a:rPr>
                        <a:t>&gt;30</a:t>
                      </a:r>
                      <a:r>
                        <a:rPr lang="zh-CN" altLang="en-US" sz="1200" b="0" i="0" u="none" strike="noStrike">
                          <a:solidFill>
                            <a:srgbClr val="000000"/>
                          </a:solidFill>
                          <a:latin typeface="宋体"/>
                        </a:rPr>
                        <a:t>万</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200" b="0" i="0" u="none" strike="noStrike">
                          <a:solidFill>
                            <a:srgbClr val="000000"/>
                          </a:solidFill>
                          <a:latin typeface="宋体"/>
                        </a:rPr>
                        <a:t>否</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200" b="0" i="0" u="none" strike="noStrike">
                          <a:solidFill>
                            <a:srgbClr val="000000"/>
                          </a:solidFill>
                          <a:latin typeface="宋体"/>
                        </a:rPr>
                        <a:t>委托采购</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latin typeface="宋体"/>
                        </a:rPr>
                        <a:t>30-100</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200" b="0" i="0" u="none" strike="noStrike">
                          <a:solidFill>
                            <a:srgbClr val="000000"/>
                          </a:solidFill>
                          <a:latin typeface="宋体"/>
                        </a:rPr>
                        <a:t>谈判、磋商、邀请招标</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latin typeface="宋体"/>
                        </a:rPr>
                        <a:t>中国招标投标公共服务平台</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zh-CN" altLang="en-US"/>
                    </a:p>
                  </a:txBody>
                  <a:tcPr/>
                </a:tc>
              </a:tr>
              <a:tr h="378464">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fontAlgn="ctr"/>
                      <a:r>
                        <a:rPr lang="en-US" altLang="zh-CN" sz="1200" b="0" i="0" u="none" strike="noStrike">
                          <a:solidFill>
                            <a:srgbClr val="000000"/>
                          </a:solidFill>
                          <a:latin typeface="宋体"/>
                        </a:rPr>
                        <a:t>&gt;100</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200" b="0" i="0" u="none" strike="noStrike">
                          <a:solidFill>
                            <a:srgbClr val="000000"/>
                          </a:solidFill>
                          <a:latin typeface="宋体"/>
                        </a:rPr>
                        <a:t>公开招标</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latin typeface="宋体"/>
                        </a:rPr>
                        <a:t>市公共资源</a:t>
                      </a:r>
                      <a:r>
                        <a:rPr lang="zh-CN" altLang="en-US" sz="1200" b="0" i="0" u="none" strike="noStrike" dirty="0" smtClean="0">
                          <a:solidFill>
                            <a:srgbClr val="000000"/>
                          </a:solidFill>
                          <a:latin typeface="宋体"/>
                        </a:rPr>
                        <a:t>交易平台</a:t>
                      </a:r>
                      <a:endParaRPr lang="zh-CN" altLang="en-US" sz="1200" b="0" i="0" u="none" strike="noStrike" dirty="0">
                        <a:solidFill>
                          <a:srgbClr val="000000"/>
                        </a:solidFill>
                        <a:latin typeface="宋体"/>
                      </a:endParaRP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latin typeface="宋体"/>
                        </a:rPr>
                        <a:t>建设工程招标办</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78464">
                <a:tc vMerge="1">
                  <a:txBody>
                    <a:bodyPr/>
                    <a:lstStyle/>
                    <a:p>
                      <a:endParaRPr lang="zh-CN" altLang="en-US"/>
                    </a:p>
                  </a:txBody>
                  <a:tcPr/>
                </a:tc>
                <a:tc vMerge="1">
                  <a:txBody>
                    <a:bodyPr/>
                    <a:lstStyle/>
                    <a:p>
                      <a:endParaRPr lang="zh-CN" altLang="en-US"/>
                    </a:p>
                  </a:txBody>
                  <a:tcPr/>
                </a:tc>
                <a:tc rowSpan="3">
                  <a:txBody>
                    <a:bodyPr/>
                    <a:lstStyle/>
                    <a:p>
                      <a:pPr algn="ctr" fontAlgn="ctr"/>
                      <a:r>
                        <a:rPr lang="zh-CN" altLang="en-US" sz="1200" b="0" i="0" u="none" strike="noStrike" dirty="0">
                          <a:solidFill>
                            <a:srgbClr val="000000"/>
                          </a:solidFill>
                          <a:latin typeface="宋体"/>
                        </a:rPr>
                        <a:t>工程设备、材料等货物</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latin typeface="宋体"/>
                        </a:rPr>
                        <a:t>&lt;30</a:t>
                      </a:r>
                      <a:r>
                        <a:rPr lang="zh-CN" altLang="en-US" sz="1200" b="0" i="0" u="none" strike="noStrike">
                          <a:solidFill>
                            <a:srgbClr val="000000"/>
                          </a:solidFill>
                          <a:latin typeface="宋体"/>
                        </a:rPr>
                        <a:t>万</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latin typeface="宋体"/>
                        </a:rPr>
                        <a:t>否</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latin typeface="宋体"/>
                        </a:rPr>
                        <a:t>自行采购</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latin typeface="宋体"/>
                        </a:rPr>
                        <a:t>　</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200" b="0" i="0" u="none" strike="noStrike">
                          <a:solidFill>
                            <a:srgbClr val="000000"/>
                          </a:solidFill>
                          <a:latin typeface="宋体"/>
                        </a:rPr>
                        <a:t>　</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200" b="0" i="0" u="none" strike="noStrike" dirty="0">
                          <a:solidFill>
                            <a:srgbClr val="000000"/>
                          </a:solidFill>
                          <a:latin typeface="宋体"/>
                        </a:rPr>
                        <a:t>　</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200" b="0" i="0" u="none" strike="noStrike" dirty="0">
                          <a:solidFill>
                            <a:srgbClr val="000000"/>
                          </a:solidFill>
                          <a:latin typeface="宋体"/>
                        </a:rPr>
                        <a:t>内控制度</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78464">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rowSpan="2">
                  <a:txBody>
                    <a:bodyPr/>
                    <a:lstStyle/>
                    <a:p>
                      <a:pPr algn="ctr" fontAlgn="ctr"/>
                      <a:r>
                        <a:rPr lang="en-US" altLang="zh-CN" sz="1200" b="0" i="0" u="none" strike="noStrike">
                          <a:solidFill>
                            <a:srgbClr val="000000"/>
                          </a:solidFill>
                          <a:latin typeface="宋体"/>
                        </a:rPr>
                        <a:t>&gt;30</a:t>
                      </a:r>
                      <a:r>
                        <a:rPr lang="zh-CN" altLang="en-US" sz="1200" b="0" i="0" u="none" strike="noStrike">
                          <a:solidFill>
                            <a:srgbClr val="000000"/>
                          </a:solidFill>
                          <a:latin typeface="宋体"/>
                        </a:rPr>
                        <a:t>万</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200" b="0" i="0" u="none" strike="noStrike">
                          <a:solidFill>
                            <a:srgbClr val="000000"/>
                          </a:solidFill>
                          <a:latin typeface="宋体"/>
                        </a:rPr>
                        <a:t>否</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zh-CN" altLang="en-US" sz="1200" b="0" i="0" u="none" strike="noStrike">
                          <a:solidFill>
                            <a:srgbClr val="000000"/>
                          </a:solidFill>
                          <a:latin typeface="宋体"/>
                        </a:rPr>
                        <a:t>委托采购</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latin typeface="宋体"/>
                        </a:rPr>
                        <a:t>30-200</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200" b="0" i="0" u="none" strike="noStrike">
                          <a:solidFill>
                            <a:srgbClr val="000000"/>
                          </a:solidFill>
                          <a:latin typeface="宋体"/>
                        </a:rPr>
                        <a:t>询价、谈判、磋商、单一来源、邀请招标</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latin typeface="宋体"/>
                        </a:rPr>
                        <a:t>中国招标投标公共服务平台</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zh-CN" altLang="en-US"/>
                    </a:p>
                  </a:txBody>
                  <a:tcPr/>
                </a:tc>
              </a:tr>
              <a:tr h="378464">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fontAlgn="ctr"/>
                      <a:r>
                        <a:rPr lang="en-US" altLang="zh-CN" sz="1200" b="0" i="0" u="none" strike="noStrike">
                          <a:solidFill>
                            <a:srgbClr val="000000"/>
                          </a:solidFill>
                          <a:latin typeface="宋体"/>
                        </a:rPr>
                        <a:t>&gt;200</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200" b="0" i="0" u="none" strike="noStrike">
                          <a:solidFill>
                            <a:srgbClr val="000000"/>
                          </a:solidFill>
                          <a:latin typeface="宋体"/>
                        </a:rPr>
                        <a:t>公开招标</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latin typeface="宋体"/>
                        </a:rPr>
                        <a:t>市公共资源</a:t>
                      </a:r>
                      <a:r>
                        <a:rPr lang="zh-CN" altLang="en-US" sz="1200" b="0" i="0" u="none" strike="noStrike" dirty="0" smtClean="0">
                          <a:solidFill>
                            <a:srgbClr val="000000"/>
                          </a:solidFill>
                          <a:latin typeface="宋体"/>
                        </a:rPr>
                        <a:t>交易平台</a:t>
                      </a:r>
                      <a:endParaRPr lang="zh-CN" altLang="en-US" sz="1200" b="0" i="0" u="none" strike="noStrike" dirty="0">
                        <a:solidFill>
                          <a:srgbClr val="000000"/>
                        </a:solidFill>
                        <a:latin typeface="宋体"/>
                      </a:endParaRP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latin typeface="宋体"/>
                        </a:rPr>
                        <a:t>建设工程招标办</a:t>
                      </a:r>
                    </a:p>
                  </a:txBody>
                  <a:tcPr marL="6164" marR="6164" marT="616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3E5409F-F019-4C52-B270-9DD101B42567}" type="slidenum">
              <a:rPr lang="zh-CN" altLang="en-US" smtClean="0"/>
              <a:pPr/>
              <a:t>23</a:t>
            </a:fld>
            <a:endParaRPr lang="zh-CN" altLang="en-US" dirty="0"/>
          </a:p>
        </p:txBody>
      </p:sp>
      <p:sp>
        <p:nvSpPr>
          <p:cNvPr id="5" name="矩形 4"/>
          <p:cNvSpPr/>
          <p:nvPr/>
        </p:nvSpPr>
        <p:spPr>
          <a:xfrm>
            <a:off x="510987" y="1452282"/>
            <a:ext cx="11322425" cy="6986528"/>
          </a:xfrm>
          <a:prstGeom prst="rect">
            <a:avLst/>
          </a:prstGeom>
        </p:spPr>
        <p:txBody>
          <a:bodyPr wrap="square">
            <a:spAutoFit/>
          </a:bodyPr>
          <a:lstStyle/>
          <a:p>
            <a:pPr algn="ctr"/>
            <a:endParaRPr lang="en-US" altLang="zh-CN" sz="2800" dirty="0" smtClean="0">
              <a:effectLst>
                <a:outerShdw blurRad="38100" dist="38100" dir="2700000" algn="tl">
                  <a:srgbClr val="000000">
                    <a:alpha val="43137"/>
                  </a:srgbClr>
                </a:outerShdw>
              </a:effectLst>
              <a:latin typeface="微软雅黑" pitchFamily="34" charset="-122"/>
              <a:ea typeface="微软雅黑" pitchFamily="34" charset="-122"/>
            </a:endParaRPr>
          </a:p>
          <a:p>
            <a:pPr algn="ctr"/>
            <a:endParaRPr lang="en-US" altLang="zh-CN" sz="2800" dirty="0" smtClean="0">
              <a:effectLst>
                <a:outerShdw blurRad="38100" dist="38100" dir="2700000" algn="tl">
                  <a:srgbClr val="000000">
                    <a:alpha val="43137"/>
                  </a:srgbClr>
                </a:outerShdw>
              </a:effectLst>
              <a:latin typeface="微软雅黑" pitchFamily="34" charset="-122"/>
              <a:ea typeface="微软雅黑" pitchFamily="34" charset="-122"/>
            </a:endParaRPr>
          </a:p>
          <a:p>
            <a:pPr algn="ctr"/>
            <a:endParaRPr lang="en-US" altLang="zh-CN" sz="2800" dirty="0" smtClean="0">
              <a:effectLst>
                <a:outerShdw blurRad="38100" dist="38100" dir="2700000" algn="tl">
                  <a:srgbClr val="000000">
                    <a:alpha val="43137"/>
                  </a:srgbClr>
                </a:outerShdw>
              </a:effectLst>
              <a:latin typeface="微软雅黑" pitchFamily="34" charset="-122"/>
              <a:ea typeface="微软雅黑" pitchFamily="34" charset="-122"/>
            </a:endParaRPr>
          </a:p>
          <a:p>
            <a:pPr algn="ctr"/>
            <a:endParaRPr lang="en-US" altLang="zh-CN" sz="2800" dirty="0" smtClean="0">
              <a:effectLst>
                <a:outerShdw blurRad="38100" dist="38100" dir="2700000" algn="tl">
                  <a:srgbClr val="000000">
                    <a:alpha val="43137"/>
                  </a:srgbClr>
                </a:outerShdw>
              </a:effectLst>
              <a:latin typeface="微软雅黑" pitchFamily="34" charset="-122"/>
              <a:ea typeface="微软雅黑" pitchFamily="34" charset="-122"/>
            </a:endParaRPr>
          </a:p>
          <a:p>
            <a:pPr algn="ctr"/>
            <a:r>
              <a:rPr lang="zh-CN" altLang="en-US" sz="2800" dirty="0" smtClean="0">
                <a:effectLst>
                  <a:outerShdw blurRad="38100" dist="38100" dir="2700000" algn="tl">
                    <a:srgbClr val="000000">
                      <a:alpha val="43137"/>
                    </a:srgbClr>
                  </a:outerShdw>
                </a:effectLst>
                <a:latin typeface="微软雅黑" pitchFamily="34" charset="-122"/>
                <a:ea typeface="微软雅黑" pitchFamily="34" charset="-122"/>
              </a:rPr>
              <a:t>四、工程招标最新文件解读</a:t>
            </a:r>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zh-CN" altLang="en-US" sz="1400" dirty="0" smtClean="0"/>
          </a:p>
        </p:txBody>
      </p:sp>
    </p:spTree>
  </p:cSld>
  <p:clrMapOvr>
    <a:masterClrMapping/>
  </p:clrMapOvr>
  <p:transition>
    <p:pull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3E5409F-F019-4C52-B270-9DD101B42567}" type="slidenum">
              <a:rPr lang="zh-CN" altLang="en-US" smtClean="0"/>
              <a:pPr/>
              <a:t>24</a:t>
            </a:fld>
            <a:endParaRPr lang="zh-CN" altLang="en-US" dirty="0"/>
          </a:p>
        </p:txBody>
      </p:sp>
      <p:sp>
        <p:nvSpPr>
          <p:cNvPr id="5" name="矩形 4"/>
          <p:cNvSpPr/>
          <p:nvPr/>
        </p:nvSpPr>
        <p:spPr>
          <a:xfrm>
            <a:off x="1964268" y="3454400"/>
            <a:ext cx="8365066" cy="6555641"/>
          </a:xfrm>
          <a:prstGeom prst="rect">
            <a:avLst/>
          </a:prstGeom>
        </p:spPr>
        <p:txBody>
          <a:bodyPr wrap="square">
            <a:spAutoFit/>
          </a:bodyPr>
          <a:lstStyle/>
          <a:p>
            <a:pPr algn="ctr"/>
            <a:endParaRPr lang="en-US" altLang="zh-CN" sz="2800" dirty="0" smtClean="0">
              <a:effectLst>
                <a:outerShdw blurRad="38100" dist="38100" dir="2700000" algn="tl">
                  <a:srgbClr val="000000">
                    <a:alpha val="43137"/>
                  </a:srgbClr>
                </a:outerShdw>
              </a:effectLst>
              <a:latin typeface="微软雅黑" pitchFamily="34" charset="-122"/>
              <a:ea typeface="微软雅黑" pitchFamily="34" charset="-122"/>
            </a:endParaRPr>
          </a:p>
          <a:p>
            <a:pPr algn="ctr"/>
            <a:endParaRPr lang="en-US" altLang="zh-CN" sz="2800" dirty="0" smtClean="0">
              <a:effectLst>
                <a:outerShdw blurRad="38100" dist="38100" dir="2700000" algn="tl">
                  <a:srgbClr val="000000">
                    <a:alpha val="43137"/>
                  </a:srgbClr>
                </a:outerShdw>
              </a:effectLst>
              <a:latin typeface="微软雅黑" pitchFamily="34" charset="-122"/>
              <a:ea typeface="微软雅黑" pitchFamily="34" charset="-122"/>
            </a:endParaRPr>
          </a:p>
          <a:p>
            <a:pPr algn="ctr"/>
            <a:endParaRPr lang="en-US" altLang="zh-CN" sz="2800" dirty="0" smtClean="0">
              <a:effectLst>
                <a:outerShdw blurRad="38100" dist="38100" dir="2700000" algn="tl">
                  <a:srgbClr val="000000">
                    <a:alpha val="43137"/>
                  </a:srgbClr>
                </a:outerShdw>
              </a:effectLst>
              <a:latin typeface="微软雅黑" pitchFamily="34" charset="-122"/>
              <a:ea typeface="微软雅黑" pitchFamily="34" charset="-122"/>
            </a:endParaRPr>
          </a:p>
          <a:p>
            <a:pPr algn="ctr"/>
            <a:endParaRPr lang="en-US" altLang="zh-CN" sz="2800" dirty="0" smtClean="0">
              <a:effectLst>
                <a:outerShdw blurRad="38100" dist="38100" dir="2700000" algn="tl">
                  <a:srgbClr val="000000">
                    <a:alpha val="43137"/>
                  </a:srgbClr>
                </a:outerShdw>
              </a:effectLst>
              <a:latin typeface="微软雅黑" pitchFamily="34" charset="-122"/>
              <a:ea typeface="微软雅黑" pitchFamily="34" charset="-122"/>
            </a:endParaRPr>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zh-CN" altLang="en-US" sz="1400" dirty="0" smtClean="0"/>
          </a:p>
        </p:txBody>
      </p:sp>
      <p:sp>
        <p:nvSpPr>
          <p:cNvPr id="4" name="矩形 3"/>
          <p:cNvSpPr/>
          <p:nvPr/>
        </p:nvSpPr>
        <p:spPr>
          <a:xfrm>
            <a:off x="389467" y="1320800"/>
            <a:ext cx="11226800" cy="369332"/>
          </a:xfrm>
          <a:prstGeom prst="rect">
            <a:avLst/>
          </a:prstGeom>
        </p:spPr>
        <p:txBody>
          <a:bodyPr wrap="square">
            <a:spAutoFit/>
          </a:bodyPr>
          <a:lstStyle/>
          <a:p>
            <a:r>
              <a:rPr lang="en-US" altLang="zh-CN" dirty="0" smtClean="0"/>
              <a:t>1</a:t>
            </a:r>
            <a:r>
              <a:rPr lang="zh-CN" altLang="en-US" dirty="0" smtClean="0"/>
              <a:t>、招标文件编制时间</a:t>
            </a:r>
            <a:endParaRPr lang="zh-CN" altLang="en-US" dirty="0"/>
          </a:p>
        </p:txBody>
      </p:sp>
      <p:sp>
        <p:nvSpPr>
          <p:cNvPr id="6" name="矩形 5"/>
          <p:cNvSpPr/>
          <p:nvPr/>
        </p:nvSpPr>
        <p:spPr>
          <a:xfrm>
            <a:off x="491067" y="1676400"/>
            <a:ext cx="11040533" cy="1754326"/>
          </a:xfrm>
          <a:prstGeom prst="rect">
            <a:avLst/>
          </a:prstGeom>
        </p:spPr>
        <p:txBody>
          <a:bodyPr wrap="square">
            <a:spAutoFit/>
          </a:bodyPr>
          <a:lstStyle/>
          <a:p>
            <a:pPr>
              <a:lnSpc>
                <a:spcPct val="150000"/>
              </a:lnSpc>
            </a:pPr>
            <a:r>
              <a:rPr lang="zh-CN" altLang="en-US" dirty="0" smtClean="0"/>
              <a:t>①招标文件中明确投标人无需编制施工组织设计、服务大纲或设备安装调试方案等技术标评审内容的，自招标文件开始发出之日起至递交投标文件截止之日止不少于</a:t>
            </a:r>
            <a:r>
              <a:rPr lang="en-US" altLang="zh-CN" dirty="0" smtClean="0">
                <a:solidFill>
                  <a:srgbClr val="FF0000"/>
                </a:solidFill>
              </a:rPr>
              <a:t>10</a:t>
            </a:r>
            <a:r>
              <a:rPr lang="zh-CN" altLang="en-US" dirty="0" smtClean="0">
                <a:solidFill>
                  <a:srgbClr val="FF0000"/>
                </a:solidFill>
              </a:rPr>
              <a:t>日</a:t>
            </a:r>
            <a:r>
              <a:rPr lang="zh-CN" altLang="en-US" dirty="0" smtClean="0"/>
              <a:t>。 </a:t>
            </a:r>
            <a:endParaRPr lang="en-US" altLang="zh-CN" dirty="0" smtClean="0"/>
          </a:p>
          <a:p>
            <a:pPr>
              <a:lnSpc>
                <a:spcPct val="150000"/>
              </a:lnSpc>
            </a:pPr>
            <a:endParaRPr lang="en-US" altLang="zh-CN" dirty="0" smtClean="0"/>
          </a:p>
          <a:p>
            <a:pPr>
              <a:lnSpc>
                <a:spcPct val="150000"/>
              </a:lnSpc>
            </a:pPr>
            <a:r>
              <a:rPr lang="en-US" altLang="zh-CN" dirty="0" smtClean="0"/>
              <a:t>《</a:t>
            </a:r>
            <a:r>
              <a:rPr lang="zh-CN" altLang="en-US" dirty="0" smtClean="0"/>
              <a:t>关于改革和完善房屋建筑和市政基础设施工程招标投标制度的实施意见</a:t>
            </a:r>
            <a:r>
              <a:rPr lang="en-US" altLang="zh-CN" dirty="0" smtClean="0"/>
              <a:t>》</a:t>
            </a:r>
            <a:r>
              <a:rPr lang="zh-CN" altLang="en-US" dirty="0" smtClean="0"/>
              <a:t>苏建规字</a:t>
            </a:r>
            <a:r>
              <a:rPr lang="en-US" altLang="zh-CN" dirty="0" smtClean="0"/>
              <a:t>〔2017〕1 </a:t>
            </a:r>
            <a:r>
              <a:rPr lang="zh-CN" altLang="en-US" dirty="0" smtClean="0"/>
              <a:t>号文；</a:t>
            </a:r>
            <a:endParaRPr lang="zh-CN" altLang="en-US" dirty="0"/>
          </a:p>
        </p:txBody>
      </p:sp>
      <p:sp>
        <p:nvSpPr>
          <p:cNvPr id="7" name="矩形 6"/>
          <p:cNvSpPr/>
          <p:nvPr/>
        </p:nvSpPr>
        <p:spPr>
          <a:xfrm>
            <a:off x="389467" y="3522133"/>
            <a:ext cx="10905065" cy="1754326"/>
          </a:xfrm>
          <a:prstGeom prst="rect">
            <a:avLst/>
          </a:prstGeom>
        </p:spPr>
        <p:txBody>
          <a:bodyPr wrap="square">
            <a:spAutoFit/>
          </a:bodyPr>
          <a:lstStyle/>
          <a:p>
            <a:pPr>
              <a:lnSpc>
                <a:spcPct val="150000"/>
              </a:lnSpc>
            </a:pPr>
            <a:r>
              <a:rPr lang="zh-CN" altLang="en-US" dirty="0" smtClean="0"/>
              <a:t>②招标文件明确需编制施工组织设计、服务大纲或设备安装调试方案等技术标评审内容的，自招标文件开始发出之日起至递交投标文件截止之日止，可以缩短至最少</a:t>
            </a:r>
            <a:r>
              <a:rPr lang="en-US" altLang="zh-CN" dirty="0" smtClean="0">
                <a:solidFill>
                  <a:srgbClr val="FF0000"/>
                </a:solidFill>
              </a:rPr>
              <a:t>15</a:t>
            </a:r>
            <a:r>
              <a:rPr lang="zh-CN" altLang="en-US" dirty="0" smtClean="0">
                <a:solidFill>
                  <a:srgbClr val="FF0000"/>
                </a:solidFill>
              </a:rPr>
              <a:t>日</a:t>
            </a:r>
            <a:r>
              <a:rPr lang="zh-CN" altLang="en-US" dirty="0" smtClean="0"/>
              <a:t>。</a:t>
            </a:r>
            <a:endParaRPr lang="en-US" altLang="zh-CN" dirty="0" smtClean="0"/>
          </a:p>
          <a:p>
            <a:pPr>
              <a:lnSpc>
                <a:spcPct val="150000"/>
              </a:lnSpc>
            </a:pPr>
            <a:endParaRPr lang="en-US" altLang="zh-CN" dirty="0" smtClean="0"/>
          </a:p>
          <a:p>
            <a:pPr>
              <a:lnSpc>
                <a:spcPct val="150000"/>
              </a:lnSpc>
            </a:pPr>
            <a:r>
              <a:rPr lang="en-US" altLang="zh-CN" dirty="0" smtClean="0"/>
              <a:t>《</a:t>
            </a:r>
            <a:r>
              <a:rPr lang="zh-CN" altLang="en-US" dirty="0" smtClean="0"/>
              <a:t>市住房城乡建设局关于优化营商环境加强建设工程招标投标监管的通知</a:t>
            </a:r>
            <a:r>
              <a:rPr lang="en-US" altLang="zh-CN" dirty="0" smtClean="0"/>
              <a:t>》</a:t>
            </a:r>
            <a:r>
              <a:rPr lang="zh-CN" altLang="en-US" dirty="0" smtClean="0"/>
              <a:t>（苏住建建</a:t>
            </a:r>
            <a:r>
              <a:rPr lang="en-US" altLang="zh-CN" dirty="0" smtClean="0"/>
              <a:t>〔2019〕50</a:t>
            </a:r>
            <a:r>
              <a:rPr lang="zh-CN" altLang="en-US" dirty="0" smtClean="0"/>
              <a:t>号）；</a:t>
            </a:r>
            <a:endParaRPr lang="zh-CN" altLang="en-US" dirty="0"/>
          </a:p>
        </p:txBody>
      </p:sp>
    </p:spTree>
  </p:cSld>
  <p:clrMapOvr>
    <a:masterClrMapping/>
  </p:clrMapOvr>
  <p:transition>
    <p:pull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3E5409F-F019-4C52-B270-9DD101B42567}" type="slidenum">
              <a:rPr lang="zh-CN" altLang="en-US" smtClean="0"/>
              <a:pPr/>
              <a:t>25</a:t>
            </a:fld>
            <a:endParaRPr lang="zh-CN" altLang="en-US" dirty="0"/>
          </a:p>
        </p:txBody>
      </p:sp>
      <p:sp>
        <p:nvSpPr>
          <p:cNvPr id="4" name="矩形 3"/>
          <p:cNvSpPr/>
          <p:nvPr/>
        </p:nvSpPr>
        <p:spPr>
          <a:xfrm>
            <a:off x="389467" y="1320800"/>
            <a:ext cx="11226800" cy="369332"/>
          </a:xfrm>
          <a:prstGeom prst="rect">
            <a:avLst/>
          </a:prstGeom>
        </p:spPr>
        <p:txBody>
          <a:bodyPr wrap="square">
            <a:spAutoFit/>
          </a:bodyPr>
          <a:lstStyle/>
          <a:p>
            <a:r>
              <a:rPr lang="en-US" altLang="zh-CN" dirty="0" smtClean="0"/>
              <a:t>2</a:t>
            </a:r>
            <a:r>
              <a:rPr lang="zh-CN" altLang="en-US" dirty="0" smtClean="0"/>
              <a:t>、评定分离</a:t>
            </a:r>
            <a:endParaRPr lang="zh-CN" altLang="en-US" dirty="0"/>
          </a:p>
        </p:txBody>
      </p:sp>
      <p:sp>
        <p:nvSpPr>
          <p:cNvPr id="6" name="矩形 5"/>
          <p:cNvSpPr/>
          <p:nvPr/>
        </p:nvSpPr>
        <p:spPr>
          <a:xfrm>
            <a:off x="304801" y="1676400"/>
            <a:ext cx="11226800" cy="5078313"/>
          </a:xfrm>
          <a:prstGeom prst="rect">
            <a:avLst/>
          </a:prstGeom>
        </p:spPr>
        <p:txBody>
          <a:bodyPr wrap="square">
            <a:spAutoFit/>
          </a:bodyPr>
          <a:lstStyle/>
          <a:p>
            <a:pPr>
              <a:lnSpc>
                <a:spcPct val="150000"/>
              </a:lnSpc>
            </a:pPr>
            <a:r>
              <a:rPr lang="zh-CN" altLang="en-US" dirty="0" smtClean="0"/>
              <a:t>适用范围：</a:t>
            </a:r>
            <a:endParaRPr lang="en-US" altLang="zh-CN" dirty="0" smtClean="0"/>
          </a:p>
          <a:p>
            <a:pPr>
              <a:lnSpc>
                <a:spcPct val="150000"/>
              </a:lnSpc>
            </a:pPr>
            <a:r>
              <a:rPr lang="zh-CN" altLang="en-US" dirty="0" smtClean="0"/>
              <a:t>①建筑设计方案招标项目；</a:t>
            </a:r>
            <a:endParaRPr lang="en-US" altLang="zh-CN" dirty="0" smtClean="0"/>
          </a:p>
          <a:p>
            <a:pPr>
              <a:lnSpc>
                <a:spcPct val="150000"/>
              </a:lnSpc>
            </a:pPr>
            <a:r>
              <a:rPr lang="zh-CN" altLang="en-US" dirty="0" smtClean="0"/>
              <a:t>②采用工程总承包的招标项目；</a:t>
            </a:r>
            <a:endParaRPr lang="en-US" altLang="zh-CN" dirty="0" smtClean="0"/>
          </a:p>
          <a:p>
            <a:pPr>
              <a:lnSpc>
                <a:spcPct val="150000"/>
              </a:lnSpc>
            </a:pPr>
            <a:r>
              <a:rPr lang="zh-CN" altLang="en-US" dirty="0" smtClean="0"/>
              <a:t>③大型及以上且技术复杂的项目；</a:t>
            </a:r>
            <a:endParaRPr lang="en-US" altLang="zh-CN" dirty="0" smtClean="0"/>
          </a:p>
          <a:p>
            <a:pPr>
              <a:lnSpc>
                <a:spcPct val="150000"/>
              </a:lnSpc>
            </a:pPr>
            <a:r>
              <a:rPr lang="zh-CN" altLang="en-US" dirty="0" smtClean="0"/>
              <a:t>⑤政府集中建设的大型及以上或技术复杂项目（不含社会代建项目）</a:t>
            </a:r>
            <a:endParaRPr lang="en-US" altLang="zh-CN" dirty="0" smtClean="0"/>
          </a:p>
          <a:p>
            <a:pPr>
              <a:lnSpc>
                <a:spcPct val="150000"/>
              </a:lnSpc>
            </a:pPr>
            <a:r>
              <a:rPr lang="en-US" altLang="zh-CN" dirty="0" smtClean="0"/>
              <a:t>                 </a:t>
            </a:r>
            <a:r>
              <a:rPr lang="zh-CN" altLang="en-US" dirty="0" smtClean="0"/>
              <a:t>－－－－－省住建厅“苏建规字</a:t>
            </a:r>
            <a:r>
              <a:rPr lang="en-US" altLang="zh-CN" dirty="0" smtClean="0"/>
              <a:t>〔2020〕6</a:t>
            </a:r>
            <a:r>
              <a:rPr lang="zh-CN" altLang="en-US" dirty="0" smtClean="0"/>
              <a:t>号”，</a:t>
            </a:r>
            <a:r>
              <a:rPr lang="en-US" altLang="zh-CN" dirty="0" smtClean="0"/>
              <a:t>2020.8.31</a:t>
            </a:r>
          </a:p>
          <a:p>
            <a:pPr>
              <a:lnSpc>
                <a:spcPct val="150000"/>
              </a:lnSpc>
            </a:pPr>
            <a:r>
              <a:rPr lang="zh-CN" altLang="en-US" dirty="0" smtClean="0"/>
              <a:t>不得采用评定分离的规定：</a:t>
            </a:r>
            <a:endParaRPr lang="en-US" altLang="zh-CN" dirty="0" smtClean="0"/>
          </a:p>
          <a:p>
            <a:pPr>
              <a:lnSpc>
                <a:spcPct val="150000"/>
              </a:lnSpc>
            </a:pPr>
            <a:r>
              <a:rPr lang="zh-CN" altLang="en-US" dirty="0" smtClean="0"/>
              <a:t>招标人采用从资格预审合格投标申请人中选择不少于</a:t>
            </a:r>
            <a:r>
              <a:rPr lang="en-US" altLang="zh-CN" dirty="0" smtClean="0"/>
              <a:t>7</a:t>
            </a:r>
            <a:r>
              <a:rPr lang="zh-CN" altLang="en-US" dirty="0" smtClean="0"/>
              <a:t>家投标申请人方式确定投标人的，不得采用评定分离方式确定中标人。</a:t>
            </a:r>
            <a:endParaRPr lang="en-US" altLang="zh-CN" dirty="0" smtClean="0"/>
          </a:p>
          <a:p>
            <a:pPr>
              <a:lnSpc>
                <a:spcPct val="150000"/>
              </a:lnSpc>
            </a:pPr>
            <a:r>
              <a:rPr lang="en-US" altLang="zh-CN" dirty="0" smtClean="0"/>
              <a:t>               </a:t>
            </a:r>
            <a:r>
              <a:rPr lang="zh-CN" altLang="en-US" dirty="0" smtClean="0"/>
              <a:t>－－－－－－市住建局“苏住建建</a:t>
            </a:r>
            <a:r>
              <a:rPr lang="en-US" altLang="zh-CN" dirty="0" smtClean="0"/>
              <a:t>〔2020〕31</a:t>
            </a:r>
            <a:r>
              <a:rPr lang="zh-CN" altLang="en-US" dirty="0" smtClean="0"/>
              <a:t>号”，</a:t>
            </a:r>
            <a:r>
              <a:rPr lang="en-US" altLang="zh-CN" dirty="0" smtClean="0"/>
              <a:t>2020.8.17</a:t>
            </a:r>
          </a:p>
          <a:p>
            <a:pPr>
              <a:lnSpc>
                <a:spcPct val="150000"/>
              </a:lnSpc>
            </a:pPr>
            <a:endParaRPr lang="en-US" altLang="zh-CN" dirty="0" smtClean="0"/>
          </a:p>
          <a:p>
            <a:pPr>
              <a:lnSpc>
                <a:spcPct val="150000"/>
              </a:lnSpc>
            </a:pPr>
            <a:r>
              <a:rPr lang="en-US" altLang="zh-CN" dirty="0" smtClean="0"/>
              <a:t>               </a:t>
            </a:r>
            <a:endParaRPr lang="zh-CN" altLang="en-US" dirty="0"/>
          </a:p>
        </p:txBody>
      </p:sp>
    </p:spTree>
  </p:cSld>
  <p:clrMapOvr>
    <a:masterClrMapping/>
  </p:clrMapOvr>
  <p:transition>
    <p:pull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3E5409F-F019-4C52-B270-9DD101B42567}" type="slidenum">
              <a:rPr lang="zh-CN" altLang="en-US" smtClean="0"/>
              <a:pPr/>
              <a:t>26</a:t>
            </a:fld>
            <a:endParaRPr lang="zh-CN" altLang="en-US" dirty="0"/>
          </a:p>
        </p:txBody>
      </p:sp>
      <p:sp>
        <p:nvSpPr>
          <p:cNvPr id="4" name="矩形 3"/>
          <p:cNvSpPr/>
          <p:nvPr/>
        </p:nvSpPr>
        <p:spPr>
          <a:xfrm>
            <a:off x="389467" y="1320800"/>
            <a:ext cx="11226800" cy="369332"/>
          </a:xfrm>
          <a:prstGeom prst="rect">
            <a:avLst/>
          </a:prstGeom>
        </p:spPr>
        <p:txBody>
          <a:bodyPr wrap="square">
            <a:spAutoFit/>
          </a:bodyPr>
          <a:lstStyle/>
          <a:p>
            <a:r>
              <a:rPr lang="en-US" altLang="zh-CN" dirty="0" smtClean="0"/>
              <a:t>3</a:t>
            </a:r>
            <a:r>
              <a:rPr lang="zh-CN" altLang="en-US" dirty="0" smtClean="0"/>
              <a:t>、预选</a:t>
            </a:r>
            <a:r>
              <a:rPr lang="en-US" altLang="zh-CN" dirty="0" smtClean="0"/>
              <a:t>7</a:t>
            </a:r>
            <a:endParaRPr lang="zh-CN" altLang="en-US" dirty="0"/>
          </a:p>
        </p:txBody>
      </p:sp>
      <p:sp>
        <p:nvSpPr>
          <p:cNvPr id="6" name="矩形 5"/>
          <p:cNvSpPr/>
          <p:nvPr/>
        </p:nvSpPr>
        <p:spPr>
          <a:xfrm>
            <a:off x="304801" y="1676399"/>
            <a:ext cx="11226800" cy="3831818"/>
          </a:xfrm>
          <a:prstGeom prst="rect">
            <a:avLst/>
          </a:prstGeom>
        </p:spPr>
        <p:txBody>
          <a:bodyPr wrap="square">
            <a:spAutoFit/>
          </a:bodyPr>
          <a:lstStyle/>
          <a:p>
            <a:pPr>
              <a:lnSpc>
                <a:spcPct val="150000"/>
              </a:lnSpc>
            </a:pPr>
            <a:r>
              <a:rPr lang="zh-CN" altLang="en-US" dirty="0" smtClean="0"/>
              <a:t>文件：建局“苏住建建</a:t>
            </a:r>
            <a:r>
              <a:rPr lang="en-US" altLang="zh-CN" dirty="0" smtClean="0"/>
              <a:t>〔2019〕50</a:t>
            </a:r>
            <a:r>
              <a:rPr lang="zh-CN" altLang="en-US" dirty="0" smtClean="0"/>
              <a:t>号”（</a:t>
            </a:r>
            <a:r>
              <a:rPr lang="en-US" altLang="zh-CN" dirty="0" smtClean="0"/>
              <a:t>2019.12.25</a:t>
            </a:r>
            <a:r>
              <a:rPr lang="zh-CN" altLang="en-US" dirty="0" smtClean="0"/>
              <a:t>）</a:t>
            </a:r>
            <a:endParaRPr lang="en-US" altLang="zh-CN" dirty="0" smtClean="0"/>
          </a:p>
          <a:p>
            <a:pPr>
              <a:lnSpc>
                <a:spcPct val="150000"/>
              </a:lnSpc>
            </a:pPr>
            <a:r>
              <a:rPr lang="en-US" altLang="zh-CN" dirty="0" smtClean="0"/>
              <a:t>            </a:t>
            </a:r>
            <a:r>
              <a:rPr lang="zh-CN" altLang="en-US" dirty="0" smtClean="0"/>
              <a:t>  市招标办“市住招</a:t>
            </a:r>
            <a:r>
              <a:rPr lang="en-US" altLang="zh-CN" dirty="0" smtClean="0"/>
              <a:t>〔2020〕5</a:t>
            </a:r>
            <a:r>
              <a:rPr lang="zh-CN" altLang="en-US" dirty="0" smtClean="0"/>
              <a:t>号”（</a:t>
            </a:r>
            <a:r>
              <a:rPr lang="en-US" altLang="zh-CN" dirty="0" smtClean="0"/>
              <a:t>2020.9.1</a:t>
            </a:r>
            <a:r>
              <a:rPr lang="zh-CN" altLang="en-US" dirty="0" smtClean="0"/>
              <a:t>）</a:t>
            </a:r>
            <a:endParaRPr lang="en-US" altLang="zh-CN" dirty="0" smtClean="0"/>
          </a:p>
          <a:p>
            <a:pPr>
              <a:lnSpc>
                <a:spcPct val="150000"/>
              </a:lnSpc>
            </a:pPr>
            <a:r>
              <a:rPr lang="zh-CN" altLang="en-US" dirty="0" smtClean="0"/>
              <a:t>①适用范围：房屋建筑和市政基础设施招标项目</a:t>
            </a:r>
            <a:endParaRPr lang="en-US" altLang="zh-CN" dirty="0" smtClean="0"/>
          </a:p>
          <a:p>
            <a:pPr>
              <a:lnSpc>
                <a:spcPct val="150000"/>
              </a:lnSpc>
            </a:pPr>
            <a:r>
              <a:rPr lang="zh-CN" altLang="en-US" dirty="0" smtClean="0"/>
              <a:t>②资格审查：招标人自主选择资格预审或资格后审</a:t>
            </a:r>
            <a:endParaRPr lang="en-US" altLang="zh-CN" dirty="0" smtClean="0"/>
          </a:p>
          <a:p>
            <a:pPr>
              <a:lnSpc>
                <a:spcPct val="150000"/>
              </a:lnSpc>
            </a:pPr>
            <a:r>
              <a:rPr lang="zh-CN" altLang="en-US" dirty="0" smtClean="0"/>
              <a:t>③资格预审投标人数量：当资格预审合格投标申请人超过</a:t>
            </a:r>
            <a:r>
              <a:rPr lang="en-US" altLang="zh-CN" dirty="0" smtClean="0"/>
              <a:t>7</a:t>
            </a:r>
            <a:r>
              <a:rPr lang="zh-CN" altLang="en-US" dirty="0" smtClean="0"/>
              <a:t>家的，招标人可从中选择不少于</a:t>
            </a:r>
            <a:r>
              <a:rPr lang="en-US" altLang="zh-CN" dirty="0" smtClean="0"/>
              <a:t>7</a:t>
            </a:r>
            <a:r>
              <a:rPr lang="zh-CN" altLang="en-US" dirty="0" smtClean="0"/>
              <a:t>家投标申请人</a:t>
            </a:r>
            <a:endParaRPr lang="en-US" altLang="zh-CN" dirty="0" smtClean="0"/>
          </a:p>
          <a:p>
            <a:pPr>
              <a:lnSpc>
                <a:spcPct val="150000"/>
              </a:lnSpc>
            </a:pPr>
            <a:r>
              <a:rPr lang="zh-CN" altLang="en-US" dirty="0" smtClean="0"/>
              <a:t>④ 具体通用技术标准的中、小型工程项目建议慎用预选</a:t>
            </a:r>
            <a:r>
              <a:rPr lang="en-US" altLang="zh-CN" dirty="0" smtClean="0"/>
              <a:t>7</a:t>
            </a:r>
          </a:p>
          <a:p>
            <a:pPr>
              <a:lnSpc>
                <a:spcPct val="150000"/>
              </a:lnSpc>
            </a:pPr>
            <a:r>
              <a:rPr lang="zh-CN" altLang="en-US" dirty="0" smtClean="0"/>
              <a:t>⑤评选方法：定量评选；定性加定量评选</a:t>
            </a:r>
            <a:endParaRPr lang="en-US" altLang="zh-CN" dirty="0" smtClean="0"/>
          </a:p>
          <a:p>
            <a:pPr>
              <a:lnSpc>
                <a:spcPct val="150000"/>
              </a:lnSpc>
            </a:pPr>
            <a:r>
              <a:rPr lang="zh-CN" altLang="en-US" dirty="0" smtClean="0"/>
              <a:t>⑥评选因素：信用状况、履约评价情况、企业实力、企业或项目负责人以往类似业绩、信誉等</a:t>
            </a:r>
            <a:endParaRPr lang="en-US" altLang="zh-CN" dirty="0" smtClean="0"/>
          </a:p>
          <a:p>
            <a:pPr>
              <a:lnSpc>
                <a:spcPct val="150000"/>
              </a:lnSpc>
            </a:pPr>
            <a:r>
              <a:rPr lang="en-US" altLang="zh-CN" dirty="0" smtClean="0"/>
              <a:t>⑦</a:t>
            </a:r>
            <a:r>
              <a:rPr lang="zh-CN" altLang="en-US" dirty="0" smtClean="0"/>
              <a:t>风险防范：招标人法定代表人或主要负责人是资格预审活动的第一负责人</a:t>
            </a:r>
            <a:endParaRPr lang="zh-CN" altLang="en-US" dirty="0"/>
          </a:p>
        </p:txBody>
      </p:sp>
    </p:spTree>
  </p:cSld>
  <p:clrMapOvr>
    <a:masterClrMapping/>
  </p:clrMapOvr>
  <p:transition>
    <p:pull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3E5409F-F019-4C52-B270-9DD101B42567}" type="slidenum">
              <a:rPr lang="zh-CN" altLang="en-US" smtClean="0"/>
              <a:pPr/>
              <a:t>27</a:t>
            </a:fld>
            <a:endParaRPr lang="zh-CN" altLang="en-US" dirty="0"/>
          </a:p>
        </p:txBody>
      </p:sp>
      <p:sp>
        <p:nvSpPr>
          <p:cNvPr id="4" name="矩形 3"/>
          <p:cNvSpPr/>
          <p:nvPr/>
        </p:nvSpPr>
        <p:spPr>
          <a:xfrm>
            <a:off x="389467" y="1320800"/>
            <a:ext cx="11226800" cy="369332"/>
          </a:xfrm>
          <a:prstGeom prst="rect">
            <a:avLst/>
          </a:prstGeom>
        </p:spPr>
        <p:txBody>
          <a:bodyPr wrap="square">
            <a:spAutoFit/>
          </a:bodyPr>
          <a:lstStyle/>
          <a:p>
            <a:r>
              <a:rPr lang="en-US" altLang="zh-CN" dirty="0" smtClean="0"/>
              <a:t>4</a:t>
            </a:r>
            <a:r>
              <a:rPr lang="zh-CN" altLang="en-US" dirty="0" smtClean="0"/>
              <a:t>、工程总承包与施工总承包</a:t>
            </a:r>
            <a:endParaRPr lang="zh-CN" altLang="en-US" dirty="0"/>
          </a:p>
        </p:txBody>
      </p:sp>
      <p:sp>
        <p:nvSpPr>
          <p:cNvPr id="6" name="矩形 5"/>
          <p:cNvSpPr/>
          <p:nvPr/>
        </p:nvSpPr>
        <p:spPr>
          <a:xfrm>
            <a:off x="304801" y="1676400"/>
            <a:ext cx="11226800" cy="4939814"/>
          </a:xfrm>
          <a:prstGeom prst="rect">
            <a:avLst/>
          </a:prstGeom>
        </p:spPr>
        <p:txBody>
          <a:bodyPr wrap="square">
            <a:spAutoFit/>
          </a:bodyPr>
          <a:lstStyle/>
          <a:p>
            <a:pPr>
              <a:lnSpc>
                <a:spcPct val="150000"/>
              </a:lnSpc>
            </a:pPr>
            <a:r>
              <a:rPr lang="en-US" altLang="zh-CN" dirty="0" smtClean="0"/>
              <a:t>1</a:t>
            </a:r>
            <a:r>
              <a:rPr lang="zh-CN" altLang="en-US" dirty="0" smtClean="0"/>
              <a:t>）施工总承包：</a:t>
            </a:r>
            <a:endParaRPr lang="en-US" altLang="zh-CN" dirty="0" smtClean="0"/>
          </a:p>
          <a:p>
            <a:pPr>
              <a:lnSpc>
                <a:spcPct val="150000"/>
              </a:lnSpc>
            </a:pPr>
            <a:r>
              <a:rPr lang="zh-CN" altLang="en-US" dirty="0" smtClean="0"/>
              <a:t>建设单位将一个单位工程的施工分解成若干部分发包给不同的施工总承包或专业承包单位的属于违法发包。</a:t>
            </a:r>
            <a:endParaRPr lang="en-US" altLang="zh-CN" dirty="0" smtClean="0"/>
          </a:p>
          <a:p>
            <a:pPr>
              <a:lnSpc>
                <a:spcPct val="150000"/>
              </a:lnSpc>
            </a:pPr>
            <a:r>
              <a:rPr lang="en-US" altLang="zh-CN" dirty="0" smtClean="0"/>
              <a:t>                    </a:t>
            </a:r>
            <a:r>
              <a:rPr lang="zh-CN" altLang="en-US" dirty="0" smtClean="0"/>
              <a:t>－－建设部“建市</a:t>
            </a:r>
            <a:r>
              <a:rPr lang="en-US" altLang="zh-CN" dirty="0" smtClean="0"/>
              <a:t>〔2014〕118</a:t>
            </a:r>
            <a:r>
              <a:rPr lang="zh-CN" altLang="en-US" dirty="0" smtClean="0"/>
              <a:t>号”（</a:t>
            </a:r>
            <a:r>
              <a:rPr lang="en-US" altLang="zh-CN" dirty="0" smtClean="0"/>
              <a:t>2014.8.4</a:t>
            </a:r>
            <a:r>
              <a:rPr lang="zh-CN" altLang="en-US" dirty="0" smtClean="0"/>
              <a:t>）</a:t>
            </a:r>
            <a:endParaRPr lang="en-US" altLang="zh-CN" dirty="0" smtClean="0"/>
          </a:p>
          <a:p>
            <a:pPr>
              <a:lnSpc>
                <a:spcPct val="150000"/>
              </a:lnSpc>
            </a:pPr>
            <a:r>
              <a:rPr lang="zh-CN" altLang="en-US" dirty="0" smtClean="0"/>
              <a:t>除单独立项的专业工程外，建设单位不得将一个单位工程分部分项工程施工发包给专业承包单位。</a:t>
            </a:r>
            <a:endParaRPr lang="en-US" altLang="zh-CN" dirty="0" smtClean="0"/>
          </a:p>
          <a:p>
            <a:pPr>
              <a:lnSpc>
                <a:spcPct val="150000"/>
              </a:lnSpc>
            </a:pPr>
            <a:r>
              <a:rPr lang="en-US" altLang="zh-CN" dirty="0" smtClean="0"/>
              <a:t>                  </a:t>
            </a:r>
            <a:r>
              <a:rPr lang="zh-CN" altLang="en-US" dirty="0" smtClean="0"/>
              <a:t>－－省住建厅“苏建规字</a:t>
            </a:r>
            <a:r>
              <a:rPr lang="en-US" altLang="zh-CN" dirty="0" smtClean="0"/>
              <a:t>〔2017]1</a:t>
            </a:r>
            <a:r>
              <a:rPr lang="zh-CN" altLang="en-US" dirty="0" smtClean="0"/>
              <a:t>号”附件</a:t>
            </a:r>
            <a:r>
              <a:rPr lang="en-US" altLang="zh-CN" dirty="0" smtClean="0"/>
              <a:t>4</a:t>
            </a:r>
            <a:r>
              <a:rPr lang="zh-CN" altLang="en-US" dirty="0" smtClean="0"/>
              <a:t>，（</a:t>
            </a:r>
            <a:r>
              <a:rPr lang="en-US" altLang="zh-CN" dirty="0" smtClean="0"/>
              <a:t>2017.8.28</a:t>
            </a:r>
            <a:r>
              <a:rPr lang="zh-CN" altLang="en-US" dirty="0" smtClean="0"/>
              <a:t>）</a:t>
            </a:r>
            <a:endParaRPr lang="en-US" altLang="zh-CN" dirty="0" smtClean="0"/>
          </a:p>
          <a:p>
            <a:pPr>
              <a:lnSpc>
                <a:spcPct val="150000"/>
              </a:lnSpc>
            </a:pPr>
            <a:r>
              <a:rPr lang="en-US" altLang="zh-CN" dirty="0" smtClean="0"/>
              <a:t>2</a:t>
            </a:r>
            <a:r>
              <a:rPr lang="zh-CN" altLang="en-US" dirty="0" smtClean="0"/>
              <a:t>）工程总承包：</a:t>
            </a:r>
            <a:endParaRPr lang="en-US" altLang="zh-CN" dirty="0" smtClean="0"/>
          </a:p>
          <a:p>
            <a:r>
              <a:rPr lang="en-US" altLang="zh-CN" dirty="0" smtClean="0"/>
              <a:t>①</a:t>
            </a:r>
            <a:r>
              <a:rPr lang="zh-CN" altLang="zh-CN" dirty="0" smtClean="0"/>
              <a:t>工程总承包范围内的设计、采购和施工中有任一项属于依法必须招标的，应当采用招标方式选择工程中标承包单位。</a:t>
            </a:r>
          </a:p>
          <a:p>
            <a:r>
              <a:rPr lang="en-US" altLang="zh-CN" dirty="0" smtClean="0"/>
              <a:t>②</a:t>
            </a:r>
            <a:r>
              <a:rPr lang="zh-CN" altLang="zh-CN" dirty="0" smtClean="0"/>
              <a:t>工程总承包应当优先选择在可行性研究完成即开展工程总承包招标。</a:t>
            </a:r>
          </a:p>
          <a:p>
            <a:r>
              <a:rPr lang="en-US" altLang="zh-CN" dirty="0" smtClean="0"/>
              <a:t>③</a:t>
            </a:r>
            <a:r>
              <a:rPr lang="zh-CN" altLang="zh-CN" dirty="0" smtClean="0"/>
              <a:t>工程总承包招标可以采用合格制资格预审或资格后审，不得采用有限数量制资格预审。采用合格制资格预审的合格申请人不少于</a:t>
            </a:r>
            <a:r>
              <a:rPr lang="en-US" altLang="zh-CN" dirty="0" smtClean="0"/>
              <a:t>3</a:t>
            </a:r>
            <a:r>
              <a:rPr lang="zh-CN" altLang="zh-CN" dirty="0" smtClean="0"/>
              <a:t>个。</a:t>
            </a:r>
          </a:p>
          <a:p>
            <a:r>
              <a:rPr lang="en-US" altLang="zh-CN" dirty="0" smtClean="0"/>
              <a:t>④</a:t>
            </a:r>
            <a:r>
              <a:rPr lang="zh-CN" altLang="zh-CN" dirty="0" smtClean="0"/>
              <a:t>工程总承包评标委员会人数不少于</a:t>
            </a:r>
            <a:r>
              <a:rPr lang="en-US" altLang="zh-CN" dirty="0" smtClean="0"/>
              <a:t>9</a:t>
            </a:r>
            <a:r>
              <a:rPr lang="zh-CN" altLang="zh-CN" dirty="0" smtClean="0"/>
              <a:t>人（专业工程为</a:t>
            </a:r>
            <a:r>
              <a:rPr lang="en-US" altLang="zh-CN" dirty="0" smtClean="0"/>
              <a:t>7</a:t>
            </a:r>
            <a:r>
              <a:rPr lang="zh-CN" altLang="zh-CN" dirty="0" smtClean="0"/>
              <a:t>人）以上单数。</a:t>
            </a:r>
          </a:p>
          <a:p>
            <a:r>
              <a:rPr lang="en-US" altLang="zh-CN" dirty="0" smtClean="0"/>
              <a:t>⑤</a:t>
            </a:r>
            <a:r>
              <a:rPr lang="zh-CN" altLang="zh-CN" dirty="0" smtClean="0"/>
              <a:t>工程总承包招标应当实行电子招标投标和技术标暗标制。</a:t>
            </a:r>
          </a:p>
          <a:p>
            <a:pPr>
              <a:lnSpc>
                <a:spcPct val="150000"/>
              </a:lnSpc>
            </a:pPr>
            <a:endParaRPr lang="zh-CN" altLang="en-US" dirty="0"/>
          </a:p>
        </p:txBody>
      </p:sp>
    </p:spTree>
  </p:cSld>
  <p:clrMapOvr>
    <a:masterClrMapping/>
  </p:clrMapOvr>
  <p:transition>
    <p:pull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3E5409F-F019-4C52-B270-9DD101B42567}" type="slidenum">
              <a:rPr lang="zh-CN" altLang="en-US" smtClean="0"/>
              <a:pPr/>
              <a:t>28</a:t>
            </a:fld>
            <a:endParaRPr lang="zh-CN" altLang="en-US" dirty="0"/>
          </a:p>
        </p:txBody>
      </p:sp>
      <p:sp>
        <p:nvSpPr>
          <p:cNvPr id="5" name="矩形 4"/>
          <p:cNvSpPr/>
          <p:nvPr/>
        </p:nvSpPr>
        <p:spPr>
          <a:xfrm>
            <a:off x="510987" y="1452282"/>
            <a:ext cx="11322425" cy="6986528"/>
          </a:xfrm>
          <a:prstGeom prst="rect">
            <a:avLst/>
          </a:prstGeom>
        </p:spPr>
        <p:txBody>
          <a:bodyPr wrap="square">
            <a:spAutoFit/>
          </a:bodyPr>
          <a:lstStyle/>
          <a:p>
            <a:pPr algn="ctr"/>
            <a:endParaRPr lang="en-US" altLang="zh-CN" sz="2800" dirty="0" smtClean="0">
              <a:effectLst>
                <a:outerShdw blurRad="38100" dist="38100" dir="2700000" algn="tl">
                  <a:srgbClr val="000000">
                    <a:alpha val="43137"/>
                  </a:srgbClr>
                </a:outerShdw>
              </a:effectLst>
              <a:latin typeface="微软雅黑" pitchFamily="34" charset="-122"/>
              <a:ea typeface="微软雅黑" pitchFamily="34" charset="-122"/>
            </a:endParaRPr>
          </a:p>
          <a:p>
            <a:pPr algn="ctr"/>
            <a:endParaRPr lang="en-US" altLang="zh-CN" sz="2800" dirty="0" smtClean="0">
              <a:effectLst>
                <a:outerShdw blurRad="38100" dist="38100" dir="2700000" algn="tl">
                  <a:srgbClr val="000000">
                    <a:alpha val="43137"/>
                  </a:srgbClr>
                </a:outerShdw>
              </a:effectLst>
              <a:latin typeface="微软雅黑" pitchFamily="34" charset="-122"/>
              <a:ea typeface="微软雅黑" pitchFamily="34" charset="-122"/>
            </a:endParaRPr>
          </a:p>
          <a:p>
            <a:pPr algn="ctr"/>
            <a:endParaRPr lang="en-US" altLang="zh-CN" sz="2800" dirty="0" smtClean="0">
              <a:effectLst>
                <a:outerShdw blurRad="38100" dist="38100" dir="2700000" algn="tl">
                  <a:srgbClr val="000000">
                    <a:alpha val="43137"/>
                  </a:srgbClr>
                </a:outerShdw>
              </a:effectLst>
              <a:latin typeface="微软雅黑" pitchFamily="34" charset="-122"/>
              <a:ea typeface="微软雅黑" pitchFamily="34" charset="-122"/>
            </a:endParaRPr>
          </a:p>
          <a:p>
            <a:pPr algn="ctr"/>
            <a:endParaRPr lang="en-US" altLang="zh-CN" sz="2800" dirty="0" smtClean="0">
              <a:effectLst>
                <a:outerShdw blurRad="38100" dist="38100" dir="2700000" algn="tl">
                  <a:srgbClr val="000000">
                    <a:alpha val="43137"/>
                  </a:srgbClr>
                </a:outerShdw>
              </a:effectLst>
              <a:latin typeface="微软雅黑" pitchFamily="34" charset="-122"/>
              <a:ea typeface="微软雅黑" pitchFamily="34" charset="-122"/>
            </a:endParaRPr>
          </a:p>
          <a:p>
            <a:pPr algn="ctr"/>
            <a:r>
              <a:rPr lang="zh-CN" altLang="en-US" sz="2800" dirty="0" smtClean="0">
                <a:effectLst>
                  <a:outerShdw blurRad="38100" dist="38100" dir="2700000" algn="tl">
                    <a:srgbClr val="000000">
                      <a:alpha val="43137"/>
                    </a:srgbClr>
                  </a:outerShdw>
                </a:effectLst>
                <a:latin typeface="微软雅黑" pitchFamily="34" charset="-122"/>
                <a:ea typeface="微软雅黑" pitchFamily="34" charset="-122"/>
              </a:rPr>
              <a:t>五、政府采购最新文件解读</a:t>
            </a:r>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zh-CN" altLang="en-US" sz="1400" dirty="0" smtClean="0"/>
          </a:p>
        </p:txBody>
      </p:sp>
    </p:spTree>
  </p:cSld>
  <p:clrMapOvr>
    <a:masterClrMapping/>
  </p:clrMapOvr>
  <p:transition>
    <p:pull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3E5409F-F019-4C52-B270-9DD101B42567}" type="slidenum">
              <a:rPr lang="zh-CN" altLang="en-US" smtClean="0"/>
              <a:pPr/>
              <a:t>2</a:t>
            </a:fld>
            <a:endParaRPr lang="zh-CN" altLang="en-US" dirty="0"/>
          </a:p>
        </p:txBody>
      </p:sp>
      <p:sp>
        <p:nvSpPr>
          <p:cNvPr id="3" name="矩形 2"/>
          <p:cNvSpPr/>
          <p:nvPr/>
        </p:nvSpPr>
        <p:spPr>
          <a:xfrm>
            <a:off x="3684896" y="1596788"/>
            <a:ext cx="5609229" cy="830997"/>
          </a:xfrm>
          <a:prstGeom prst="rect">
            <a:avLst/>
          </a:prstGeom>
        </p:spPr>
        <p:txBody>
          <a:bodyPr wrap="square">
            <a:spAutoFit/>
          </a:bodyPr>
          <a:lstStyle/>
          <a:p>
            <a:r>
              <a:rPr lang="zh-CN" altLang="en-US" sz="4800" b="1" dirty="0" smtClean="0"/>
              <a:t>厘清几个基本概念</a:t>
            </a:r>
            <a:endParaRPr lang="zh-CN" altLang="en-US" sz="4800" b="1" dirty="0"/>
          </a:p>
        </p:txBody>
      </p:sp>
      <p:sp>
        <p:nvSpPr>
          <p:cNvPr id="4" name="TextBox 3"/>
          <p:cNvSpPr txBox="1"/>
          <p:nvPr/>
        </p:nvSpPr>
        <p:spPr>
          <a:xfrm>
            <a:off x="1897039" y="2442949"/>
            <a:ext cx="8652680" cy="3170099"/>
          </a:xfrm>
          <a:prstGeom prst="rect">
            <a:avLst/>
          </a:prstGeom>
          <a:noFill/>
        </p:spPr>
        <p:txBody>
          <a:bodyPr wrap="square" rtlCol="0">
            <a:spAutoFit/>
          </a:bodyPr>
          <a:lstStyle/>
          <a:p>
            <a:r>
              <a:rPr lang="en-US" altLang="zh-CN" sz="2000" dirty="0" smtClean="0">
                <a:ea typeface="微软雅黑" pitchFamily="34" charset="-122"/>
              </a:rPr>
              <a:t>1</a:t>
            </a:r>
            <a:r>
              <a:rPr lang="zh-CN" altLang="en-US" sz="2000" dirty="0" smtClean="0">
                <a:ea typeface="微软雅黑" pitchFamily="34" charset="-122"/>
              </a:rPr>
              <a:t>、招标投标法、政府采购法</a:t>
            </a:r>
            <a:endParaRPr lang="en-US" altLang="zh-CN" sz="2000" dirty="0" smtClean="0">
              <a:ea typeface="微软雅黑" pitchFamily="34" charset="-122"/>
            </a:endParaRPr>
          </a:p>
          <a:p>
            <a:r>
              <a:rPr lang="en-US" altLang="zh-CN" sz="2000" dirty="0" smtClean="0">
                <a:ea typeface="微软雅黑" pitchFamily="34" charset="-122"/>
              </a:rPr>
              <a:t>2</a:t>
            </a:r>
            <a:r>
              <a:rPr lang="zh-CN" altLang="en-US" sz="2000" dirty="0" smtClean="0">
                <a:ea typeface="微软雅黑" pitchFamily="34" charset="-122"/>
              </a:rPr>
              <a:t>、招标人、采购人</a:t>
            </a:r>
            <a:endParaRPr lang="en-US" altLang="zh-CN" sz="2000" dirty="0" smtClean="0">
              <a:ea typeface="微软雅黑" pitchFamily="34" charset="-122"/>
            </a:endParaRPr>
          </a:p>
          <a:p>
            <a:r>
              <a:rPr lang="en-US" altLang="zh-CN" sz="2000" dirty="0" smtClean="0">
                <a:ea typeface="微软雅黑" pitchFamily="34" charset="-122"/>
              </a:rPr>
              <a:t>3</a:t>
            </a:r>
            <a:r>
              <a:rPr lang="zh-CN" altLang="en-US" sz="2000" dirty="0" smtClean="0">
                <a:ea typeface="微软雅黑" pitchFamily="34" charset="-122"/>
              </a:rPr>
              <a:t>、招标公告（招标文件）、采购公告（采购文件）</a:t>
            </a:r>
            <a:endParaRPr lang="en-US" altLang="zh-CN" sz="2000" dirty="0" smtClean="0">
              <a:ea typeface="微软雅黑" pitchFamily="34" charset="-122"/>
            </a:endParaRPr>
          </a:p>
          <a:p>
            <a:r>
              <a:rPr lang="en-US" altLang="zh-CN" sz="2000" dirty="0" smtClean="0">
                <a:ea typeface="微软雅黑" pitchFamily="34" charset="-122"/>
              </a:rPr>
              <a:t>4</a:t>
            </a:r>
            <a:r>
              <a:rPr lang="zh-CN" altLang="en-US" sz="2000" dirty="0" smtClean="0">
                <a:ea typeface="微软雅黑" pitchFamily="34" charset="-122"/>
              </a:rPr>
              <a:t>、潜在投标人、潜在供应商</a:t>
            </a:r>
            <a:endParaRPr lang="en-US" altLang="zh-CN" sz="2000" dirty="0" smtClean="0">
              <a:ea typeface="微软雅黑" pitchFamily="34" charset="-122"/>
            </a:endParaRPr>
          </a:p>
          <a:p>
            <a:r>
              <a:rPr lang="en-US" altLang="zh-CN" sz="2000" dirty="0" smtClean="0">
                <a:ea typeface="微软雅黑" pitchFamily="34" charset="-122"/>
              </a:rPr>
              <a:t>5</a:t>
            </a:r>
            <a:r>
              <a:rPr lang="zh-CN" altLang="en-US" sz="2000" dirty="0" smtClean="0">
                <a:ea typeface="微软雅黑" pitchFamily="34" charset="-122"/>
              </a:rPr>
              <a:t>、投标文件、响应文件</a:t>
            </a:r>
            <a:endParaRPr lang="en-US" altLang="zh-CN" sz="2000" dirty="0" smtClean="0">
              <a:ea typeface="微软雅黑" pitchFamily="34" charset="-122"/>
            </a:endParaRPr>
          </a:p>
          <a:p>
            <a:r>
              <a:rPr lang="en-US" altLang="zh-CN" sz="2000" dirty="0" smtClean="0">
                <a:ea typeface="微软雅黑" pitchFamily="34" charset="-122"/>
              </a:rPr>
              <a:t>6</a:t>
            </a:r>
            <a:r>
              <a:rPr lang="zh-CN" altLang="en-US" sz="2000" dirty="0" smtClean="0">
                <a:ea typeface="微软雅黑" pitchFamily="34" charset="-122"/>
              </a:rPr>
              <a:t>、投标、响应</a:t>
            </a:r>
            <a:endParaRPr lang="en-US" altLang="zh-CN" sz="2000" dirty="0" smtClean="0">
              <a:ea typeface="微软雅黑" pitchFamily="34" charset="-122"/>
            </a:endParaRPr>
          </a:p>
          <a:p>
            <a:r>
              <a:rPr lang="en-US" altLang="zh-CN" sz="2000" dirty="0" smtClean="0">
                <a:ea typeface="微软雅黑" pitchFamily="34" charset="-122"/>
              </a:rPr>
              <a:t>7</a:t>
            </a:r>
            <a:r>
              <a:rPr lang="zh-CN" altLang="en-US" sz="2000" dirty="0" smtClean="0">
                <a:ea typeface="微软雅黑" pitchFamily="34" charset="-122"/>
              </a:rPr>
              <a:t>、中标公示、成交公告</a:t>
            </a:r>
            <a:endParaRPr lang="en-US" altLang="zh-CN" sz="2000" dirty="0" smtClean="0">
              <a:ea typeface="微软雅黑" pitchFamily="34" charset="-122"/>
            </a:endParaRPr>
          </a:p>
          <a:p>
            <a:r>
              <a:rPr lang="en-US" altLang="zh-CN" sz="2000" dirty="0" smtClean="0">
                <a:ea typeface="微软雅黑" pitchFamily="34" charset="-122"/>
              </a:rPr>
              <a:t>8</a:t>
            </a:r>
            <a:r>
              <a:rPr lang="zh-CN" altLang="en-US" sz="2000" dirty="0" smtClean="0">
                <a:ea typeface="微软雅黑" pitchFamily="34" charset="-122"/>
              </a:rPr>
              <a:t>、中标候选人、成交候选人</a:t>
            </a:r>
            <a:endParaRPr lang="en-US" altLang="zh-CN" sz="2000" dirty="0" smtClean="0">
              <a:ea typeface="微软雅黑" pitchFamily="34" charset="-122"/>
            </a:endParaRPr>
          </a:p>
          <a:p>
            <a:r>
              <a:rPr lang="en-US" altLang="zh-CN" sz="2000" dirty="0" smtClean="0">
                <a:ea typeface="微软雅黑" pitchFamily="34" charset="-122"/>
              </a:rPr>
              <a:t>9</a:t>
            </a:r>
            <a:r>
              <a:rPr lang="zh-CN" altLang="en-US" sz="2000" dirty="0" smtClean="0">
                <a:ea typeface="微软雅黑" pitchFamily="34" charset="-122"/>
              </a:rPr>
              <a:t>、中标通知书、成交通知书</a:t>
            </a:r>
            <a:endParaRPr lang="en-US" altLang="zh-CN" sz="2000" dirty="0" smtClean="0">
              <a:ea typeface="微软雅黑" pitchFamily="34" charset="-122"/>
            </a:endParaRPr>
          </a:p>
          <a:p>
            <a:r>
              <a:rPr lang="en-US" altLang="zh-CN" sz="2000" dirty="0" smtClean="0">
                <a:ea typeface="微软雅黑" pitchFamily="34" charset="-122"/>
              </a:rPr>
              <a:t>10</a:t>
            </a:r>
            <a:r>
              <a:rPr lang="zh-CN" altLang="en-US" sz="2000" dirty="0" smtClean="0">
                <a:ea typeface="微软雅黑" pitchFamily="34" charset="-122"/>
              </a:rPr>
              <a:t>、承发包、甲方乙方、招标人（采购人）中标人（成交供应商）</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3E5409F-F019-4C52-B270-9DD101B42567}" type="slidenum">
              <a:rPr lang="zh-CN" altLang="en-US" smtClean="0"/>
              <a:pPr/>
              <a:t>29</a:t>
            </a:fld>
            <a:endParaRPr lang="zh-CN" altLang="en-US" dirty="0"/>
          </a:p>
        </p:txBody>
      </p:sp>
      <p:sp>
        <p:nvSpPr>
          <p:cNvPr id="4" name="矩形 3"/>
          <p:cNvSpPr/>
          <p:nvPr/>
        </p:nvSpPr>
        <p:spPr bwMode="invGray">
          <a:xfrm>
            <a:off x="592667" y="1253067"/>
            <a:ext cx="11006666" cy="4944533"/>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rtlCol="0" anchor="t"/>
          <a:lstStyle/>
          <a:p>
            <a:pPr>
              <a:lnSpc>
                <a:spcPct val="150000"/>
              </a:lnSpc>
            </a:pPr>
            <a:r>
              <a:rPr lang="en-US" altLang="zh-CN" dirty="0" smtClean="0"/>
              <a:t>1</a:t>
            </a:r>
            <a:r>
              <a:rPr lang="zh-CN" altLang="en-US" sz="2000" dirty="0" smtClean="0"/>
              <a:t>、电子报名、纸质投标</a:t>
            </a:r>
            <a:endParaRPr lang="en-US" altLang="zh-CN" sz="2000" dirty="0" smtClean="0"/>
          </a:p>
          <a:p>
            <a:pPr>
              <a:lnSpc>
                <a:spcPct val="150000"/>
              </a:lnSpc>
            </a:pPr>
            <a:r>
              <a:rPr lang="en-US" altLang="zh-CN" sz="2000" dirty="0" smtClean="0"/>
              <a:t>2</a:t>
            </a:r>
            <a:r>
              <a:rPr lang="zh-CN" altLang="en-US" sz="2000" dirty="0" smtClean="0"/>
              <a:t>、集中采购（省财政厅“苏财购</a:t>
            </a:r>
            <a:r>
              <a:rPr lang="en-US" altLang="zh-CN" sz="2000" dirty="0" smtClean="0"/>
              <a:t>〔2020]66</a:t>
            </a:r>
            <a:r>
              <a:rPr lang="zh-CN" altLang="en-US" sz="2000" dirty="0" smtClean="0"/>
              <a:t>号”，市财政局</a:t>
            </a:r>
            <a:r>
              <a:rPr lang="en-US" altLang="zh-CN" sz="2000" dirty="0" smtClean="0"/>
              <a:t>2020.11.27</a:t>
            </a:r>
            <a:r>
              <a:rPr lang="zh-CN" altLang="en-US" sz="2000" dirty="0" smtClean="0"/>
              <a:t>发文，</a:t>
            </a:r>
            <a:r>
              <a:rPr lang="en-US" altLang="zh-CN" sz="2000" dirty="0" smtClean="0"/>
              <a:t>2021</a:t>
            </a:r>
            <a:r>
              <a:rPr lang="zh-CN" altLang="en-US" sz="2000" dirty="0" smtClean="0"/>
              <a:t>年起将首次执行省政府集中采购目录计标准</a:t>
            </a:r>
            <a:r>
              <a:rPr lang="en-US" altLang="zh-CN" sz="2000" dirty="0" smtClean="0"/>
              <a:t>)</a:t>
            </a:r>
          </a:p>
          <a:p>
            <a:pPr>
              <a:lnSpc>
                <a:spcPct val="150000"/>
              </a:lnSpc>
            </a:pPr>
            <a:r>
              <a:rPr lang="en-US" altLang="zh-CN" sz="2000" dirty="0" smtClean="0"/>
              <a:t>3</a:t>
            </a:r>
            <a:r>
              <a:rPr lang="zh-CN" altLang="en-US" sz="2000" dirty="0" smtClean="0"/>
              <a:t>、小额工程采用竞争性磋商方式采购（财库</a:t>
            </a:r>
            <a:r>
              <a:rPr lang="en-US" altLang="zh-CN" sz="2000" dirty="0" smtClean="0"/>
              <a:t>〔2014〕214</a:t>
            </a:r>
            <a:r>
              <a:rPr lang="zh-CN" altLang="en-US" sz="2000" dirty="0" smtClean="0"/>
              <a:t>号），价格分值占总分值的比重（即权重）参照服务项目的要求（苏财够告</a:t>
            </a:r>
            <a:r>
              <a:rPr lang="en-US" altLang="zh-CN" sz="2000" dirty="0" smtClean="0"/>
              <a:t>〔2019〕8</a:t>
            </a:r>
            <a:r>
              <a:rPr lang="zh-CN" altLang="en-US" sz="2000" dirty="0" smtClean="0"/>
              <a:t>号）（</a:t>
            </a:r>
            <a:r>
              <a:rPr lang="en-US" altLang="zh-CN" sz="2000" dirty="0" smtClean="0"/>
              <a:t>10%-30%</a:t>
            </a:r>
            <a:r>
              <a:rPr lang="zh-CN" altLang="en-US" sz="2000" dirty="0" smtClean="0"/>
              <a:t>）</a:t>
            </a:r>
            <a:endParaRPr lang="en-US" altLang="zh-CN" sz="2000" dirty="0" smtClean="0"/>
          </a:p>
          <a:p>
            <a:pPr>
              <a:lnSpc>
                <a:spcPct val="150000"/>
              </a:lnSpc>
            </a:pPr>
            <a:r>
              <a:rPr lang="en-US" altLang="zh-CN" sz="2000" dirty="0" smtClean="0"/>
              <a:t>4</a:t>
            </a:r>
            <a:r>
              <a:rPr lang="zh-CN" altLang="en-US" sz="2000" dirty="0" smtClean="0"/>
              <a:t>、市财政局“苏财</a:t>
            </a:r>
            <a:r>
              <a:rPr lang="en-US" altLang="zh-CN" sz="2000" dirty="0" smtClean="0"/>
              <a:t>〔2017〕23</a:t>
            </a:r>
            <a:r>
              <a:rPr lang="zh-CN" altLang="en-US" sz="2000" dirty="0" smtClean="0"/>
              <a:t>号规定：未达到公开招标数额标准的采用单一来源或竞争性磋商方式采购的经主管预算部门批准即可。达到公开招标数额标准，但拟采用其他方式采购的，应经主管预算单位同意后报市财政局批准。</a:t>
            </a:r>
            <a:endParaRPr lang="en-US" altLang="zh-CN" sz="2000" dirty="0" smtClean="0"/>
          </a:p>
          <a:p>
            <a:pPr>
              <a:lnSpc>
                <a:spcPct val="150000"/>
              </a:lnSpc>
            </a:pPr>
            <a:r>
              <a:rPr lang="en-US" altLang="zh-CN" sz="2000" dirty="0" smtClean="0"/>
              <a:t>5</a:t>
            </a:r>
            <a:r>
              <a:rPr lang="zh-CN" altLang="en-US" sz="2000" dirty="0" smtClean="0"/>
              <a:t>、市财政局“苏财购</a:t>
            </a:r>
            <a:r>
              <a:rPr lang="en-US" altLang="zh-CN" sz="2000" dirty="0" smtClean="0"/>
              <a:t>〔2020〕15</a:t>
            </a:r>
            <a:r>
              <a:rPr lang="zh-CN" altLang="en-US" sz="2000" dirty="0" smtClean="0"/>
              <a:t>号）规定：自行采购项目当年度同一家供应商的累计合同金额应当在政府采购起点金额以下。</a:t>
            </a:r>
            <a:endParaRPr lang="en-US" altLang="zh-CN" sz="2000" dirty="0" smtClean="0"/>
          </a:p>
          <a:p>
            <a:endParaRPr lang="en-US" altLang="zh-CN" dirty="0" smtClean="0"/>
          </a:p>
          <a:p>
            <a:endParaRPr lang="en-US" altLang="zh-CN" sz="1200" dirty="0" smtClean="0"/>
          </a:p>
          <a:p>
            <a:endParaRPr lang="en-US" altLang="zh-CN" sz="1200" dirty="0" smtClean="0"/>
          </a:p>
        </p:txBody>
      </p:sp>
    </p:spTree>
  </p:cSld>
  <p:clrMapOvr>
    <a:masterClrMapping/>
  </p:clrMapOvr>
  <p:transition>
    <p:pull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3E5409F-F019-4C52-B270-9DD101B42567}" type="slidenum">
              <a:rPr lang="zh-CN" altLang="en-US" smtClean="0"/>
              <a:pPr/>
              <a:t>30</a:t>
            </a:fld>
            <a:endParaRPr lang="zh-CN" altLang="en-US" dirty="0"/>
          </a:p>
        </p:txBody>
      </p:sp>
      <p:sp>
        <p:nvSpPr>
          <p:cNvPr id="5" name="矩形 4"/>
          <p:cNvSpPr/>
          <p:nvPr/>
        </p:nvSpPr>
        <p:spPr>
          <a:xfrm>
            <a:off x="510987" y="1452282"/>
            <a:ext cx="11322425" cy="6986528"/>
          </a:xfrm>
          <a:prstGeom prst="rect">
            <a:avLst/>
          </a:prstGeom>
        </p:spPr>
        <p:txBody>
          <a:bodyPr wrap="square">
            <a:spAutoFit/>
          </a:bodyPr>
          <a:lstStyle/>
          <a:p>
            <a:pPr algn="ctr"/>
            <a:endParaRPr lang="en-US" altLang="zh-CN" sz="2800" dirty="0" smtClean="0">
              <a:effectLst>
                <a:outerShdw blurRad="38100" dist="38100" dir="2700000" algn="tl">
                  <a:srgbClr val="000000">
                    <a:alpha val="43137"/>
                  </a:srgbClr>
                </a:outerShdw>
              </a:effectLst>
              <a:latin typeface="微软雅黑" pitchFamily="34" charset="-122"/>
              <a:ea typeface="微软雅黑" pitchFamily="34" charset="-122"/>
            </a:endParaRPr>
          </a:p>
          <a:p>
            <a:pPr algn="ctr"/>
            <a:endParaRPr lang="en-US" altLang="zh-CN" sz="2800" dirty="0" smtClean="0">
              <a:effectLst>
                <a:outerShdw blurRad="38100" dist="38100" dir="2700000" algn="tl">
                  <a:srgbClr val="000000">
                    <a:alpha val="43137"/>
                  </a:srgbClr>
                </a:outerShdw>
              </a:effectLst>
              <a:latin typeface="微软雅黑" pitchFamily="34" charset="-122"/>
              <a:ea typeface="微软雅黑" pitchFamily="34" charset="-122"/>
            </a:endParaRPr>
          </a:p>
          <a:p>
            <a:pPr algn="ctr"/>
            <a:endParaRPr lang="en-US" altLang="zh-CN" sz="2800" dirty="0" smtClean="0">
              <a:effectLst>
                <a:outerShdw blurRad="38100" dist="38100" dir="2700000" algn="tl">
                  <a:srgbClr val="000000">
                    <a:alpha val="43137"/>
                  </a:srgbClr>
                </a:outerShdw>
              </a:effectLst>
              <a:latin typeface="微软雅黑" pitchFamily="34" charset="-122"/>
              <a:ea typeface="微软雅黑" pitchFamily="34" charset="-122"/>
            </a:endParaRPr>
          </a:p>
          <a:p>
            <a:pPr algn="ctr"/>
            <a:endParaRPr lang="en-US" altLang="zh-CN" sz="2800" dirty="0" smtClean="0">
              <a:effectLst>
                <a:outerShdw blurRad="38100" dist="38100" dir="2700000" algn="tl">
                  <a:srgbClr val="000000">
                    <a:alpha val="43137"/>
                  </a:srgbClr>
                </a:outerShdw>
              </a:effectLst>
              <a:latin typeface="微软雅黑" pitchFamily="34" charset="-122"/>
              <a:ea typeface="微软雅黑" pitchFamily="34" charset="-122"/>
            </a:endParaRPr>
          </a:p>
          <a:p>
            <a:pPr algn="ctr"/>
            <a:r>
              <a:rPr lang="zh-CN" altLang="en-US" sz="2800" dirty="0" smtClean="0">
                <a:effectLst>
                  <a:outerShdw blurRad="38100" dist="38100" dir="2700000" algn="tl">
                    <a:srgbClr val="000000">
                      <a:alpha val="43137"/>
                    </a:srgbClr>
                  </a:outerShdw>
                </a:effectLst>
                <a:latin typeface="微软雅黑" pitchFamily="34" charset="-122"/>
                <a:ea typeface="微软雅黑" pitchFamily="34" charset="-122"/>
              </a:rPr>
              <a:t>六、招标采购过程的注意点</a:t>
            </a:r>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zh-CN" altLang="en-US" sz="1400" dirty="0" smtClean="0"/>
          </a:p>
        </p:txBody>
      </p:sp>
    </p:spTree>
  </p:cSld>
  <p:clrMapOvr>
    <a:masterClrMapping/>
  </p:clrMapOvr>
  <p:transition>
    <p:pull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3E5409F-F019-4C52-B270-9DD101B42567}" type="slidenum">
              <a:rPr lang="zh-CN" altLang="en-US" smtClean="0"/>
              <a:pPr/>
              <a:t>31</a:t>
            </a:fld>
            <a:endParaRPr lang="zh-CN" altLang="en-US" dirty="0"/>
          </a:p>
        </p:txBody>
      </p:sp>
      <p:sp>
        <p:nvSpPr>
          <p:cNvPr id="4" name="矩形 3"/>
          <p:cNvSpPr/>
          <p:nvPr/>
        </p:nvSpPr>
        <p:spPr bwMode="invGray">
          <a:xfrm>
            <a:off x="592667" y="1253067"/>
            <a:ext cx="11006666" cy="4944533"/>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rtlCol="0" anchor="t"/>
          <a:lstStyle/>
          <a:p>
            <a:pPr>
              <a:lnSpc>
                <a:spcPct val="150000"/>
              </a:lnSpc>
            </a:pPr>
            <a:r>
              <a:rPr lang="en-US" altLang="zh-CN" dirty="0" smtClean="0"/>
              <a:t>1</a:t>
            </a:r>
            <a:r>
              <a:rPr lang="zh-CN" altLang="en-US" sz="2000" dirty="0" smtClean="0"/>
              <a:t>、时间节点及逻辑程序不能错；如报名填报时间在公告规定时间之后</a:t>
            </a:r>
            <a:endParaRPr lang="en-US" altLang="zh-CN" sz="2000" dirty="0" smtClean="0"/>
          </a:p>
          <a:p>
            <a:pPr>
              <a:lnSpc>
                <a:spcPct val="150000"/>
              </a:lnSpc>
            </a:pPr>
            <a:r>
              <a:rPr lang="en-US" altLang="zh-CN" sz="2000" dirty="0" smtClean="0"/>
              <a:t>2</a:t>
            </a:r>
            <a:r>
              <a:rPr lang="zh-CN" altLang="en-US" sz="2000" dirty="0" smtClean="0"/>
              <a:t>、授权委托人的身份和笔迹应一致；同一授权人不能在报名环节和投标签到环节出现在两家单位，同一授权人的笔迹应基本一致。</a:t>
            </a:r>
            <a:endParaRPr lang="en-US" altLang="zh-CN" sz="2000" dirty="0" smtClean="0"/>
          </a:p>
          <a:p>
            <a:pPr>
              <a:lnSpc>
                <a:spcPct val="150000"/>
              </a:lnSpc>
            </a:pPr>
            <a:r>
              <a:rPr lang="en-US" altLang="zh-CN" sz="2000" dirty="0" smtClean="0"/>
              <a:t>3</a:t>
            </a:r>
            <a:r>
              <a:rPr lang="zh-CN" altLang="en-US" sz="2000" dirty="0" smtClean="0"/>
              <a:t>、资格条件设置应合理；两种资格要求应允许联合体，不能设置区域、规模、人员等限制性门槛。</a:t>
            </a:r>
            <a:endParaRPr lang="en-US" altLang="zh-CN" sz="2000" dirty="0" smtClean="0"/>
          </a:p>
          <a:p>
            <a:pPr>
              <a:lnSpc>
                <a:spcPct val="150000"/>
              </a:lnSpc>
            </a:pPr>
            <a:r>
              <a:rPr lang="zh-CN" altLang="en-US" sz="2000" dirty="0" smtClean="0"/>
              <a:t>建议：除行政许可资质外，不另行设置要求；</a:t>
            </a:r>
            <a:endParaRPr lang="en-US" altLang="zh-CN" sz="2000" dirty="0" smtClean="0"/>
          </a:p>
          <a:p>
            <a:pPr>
              <a:lnSpc>
                <a:spcPct val="150000"/>
              </a:lnSpc>
            </a:pPr>
            <a:r>
              <a:rPr lang="en-US" altLang="zh-CN" sz="2000" dirty="0" smtClean="0"/>
              <a:t>4</a:t>
            </a:r>
            <a:r>
              <a:rPr lang="zh-CN" altLang="en-US" sz="2000" dirty="0" smtClean="0"/>
              <a:t>、资格条件和评审项不能用同一因素，即设置资格条件就不能作为评审因素，反之亦然。</a:t>
            </a:r>
            <a:endParaRPr lang="en-US" altLang="zh-CN" sz="2000" dirty="0" smtClean="0"/>
          </a:p>
          <a:p>
            <a:pPr>
              <a:lnSpc>
                <a:spcPct val="150000"/>
              </a:lnSpc>
            </a:pPr>
            <a:r>
              <a:rPr lang="en-US" altLang="zh-CN" sz="2000" dirty="0" smtClean="0"/>
              <a:t>5</a:t>
            </a:r>
            <a:r>
              <a:rPr lang="zh-CN" altLang="en-US" sz="2000" dirty="0" smtClean="0"/>
              <a:t>、采购需求应扩大化，只能设置最低需求，且应做点满足需求的单位或产品应大于</a:t>
            </a:r>
            <a:r>
              <a:rPr lang="en-US" altLang="zh-CN" sz="2000" dirty="0" smtClean="0"/>
              <a:t>3</a:t>
            </a:r>
            <a:r>
              <a:rPr lang="zh-CN" altLang="en-US" sz="2000" dirty="0" smtClean="0"/>
              <a:t>家。</a:t>
            </a:r>
            <a:endParaRPr lang="en-US" altLang="zh-CN" sz="2000" dirty="0" smtClean="0"/>
          </a:p>
          <a:p>
            <a:pPr>
              <a:lnSpc>
                <a:spcPct val="150000"/>
              </a:lnSpc>
            </a:pPr>
            <a:r>
              <a:rPr lang="en-US" altLang="zh-CN" sz="2000" dirty="0" smtClean="0"/>
              <a:t>6</a:t>
            </a:r>
            <a:r>
              <a:rPr lang="zh-CN" altLang="en-US" sz="2000" dirty="0" smtClean="0"/>
              <a:t>、应重点关注同一中标人在同一单位中标的频次以及同一项目的招标采购仅有相同的几家单位投标</a:t>
            </a:r>
            <a:endParaRPr lang="en-US" altLang="zh-CN" sz="2000" dirty="0" smtClean="0"/>
          </a:p>
          <a:p>
            <a:pPr>
              <a:lnSpc>
                <a:spcPct val="150000"/>
              </a:lnSpc>
            </a:pPr>
            <a:r>
              <a:rPr lang="en-US" altLang="zh-CN" sz="2000" dirty="0" smtClean="0"/>
              <a:t>7</a:t>
            </a:r>
            <a:r>
              <a:rPr lang="zh-CN" altLang="en-US" sz="2000" dirty="0" smtClean="0"/>
              <a:t>、应注意中标单位的评分和未中标单位的评分差距过大问题</a:t>
            </a:r>
            <a:endParaRPr lang="en-US" altLang="zh-CN" sz="2000" dirty="0" smtClean="0"/>
          </a:p>
          <a:p>
            <a:pPr>
              <a:lnSpc>
                <a:spcPct val="150000"/>
              </a:lnSpc>
            </a:pPr>
            <a:endParaRPr lang="en-US" altLang="zh-CN" sz="2000" dirty="0" smtClean="0"/>
          </a:p>
          <a:p>
            <a:endParaRPr lang="en-US" altLang="zh-CN" dirty="0" smtClean="0"/>
          </a:p>
          <a:p>
            <a:endParaRPr lang="en-US" altLang="zh-CN" sz="1200" dirty="0" smtClean="0"/>
          </a:p>
          <a:p>
            <a:endParaRPr lang="en-US" altLang="zh-CN" sz="1200" dirty="0" smtClean="0"/>
          </a:p>
        </p:txBody>
      </p:sp>
    </p:spTree>
  </p:cSld>
  <p:clrMapOvr>
    <a:masterClrMapping/>
  </p:clrMapOvr>
  <p:transition>
    <p:pull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3E5409F-F019-4C52-B270-9DD101B42567}" type="slidenum">
              <a:rPr lang="zh-CN" altLang="en-US" smtClean="0"/>
              <a:pPr/>
              <a:t>32</a:t>
            </a:fld>
            <a:endParaRPr lang="zh-CN" altLang="en-US" dirty="0"/>
          </a:p>
        </p:txBody>
      </p:sp>
      <p:sp>
        <p:nvSpPr>
          <p:cNvPr id="4" name="矩形 3"/>
          <p:cNvSpPr/>
          <p:nvPr/>
        </p:nvSpPr>
        <p:spPr bwMode="invGray">
          <a:xfrm>
            <a:off x="592667" y="1253067"/>
            <a:ext cx="11006666" cy="4944533"/>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rtlCol="0" anchor="t"/>
          <a:lstStyle/>
          <a:p>
            <a:pPr>
              <a:lnSpc>
                <a:spcPct val="150000"/>
              </a:lnSpc>
            </a:pPr>
            <a:r>
              <a:rPr lang="en-US" altLang="zh-CN" sz="2000" dirty="0" smtClean="0"/>
              <a:t>9</a:t>
            </a:r>
            <a:r>
              <a:rPr lang="zh-CN" altLang="en-US" sz="2000" dirty="0" smtClean="0"/>
              <a:t>、关注最高价或次高价中标</a:t>
            </a:r>
            <a:endParaRPr lang="en-US" altLang="zh-CN" sz="2000" dirty="0" smtClean="0"/>
          </a:p>
          <a:p>
            <a:pPr>
              <a:lnSpc>
                <a:spcPct val="150000"/>
              </a:lnSpc>
            </a:pPr>
            <a:r>
              <a:rPr lang="en-US" altLang="zh-CN" sz="2000" dirty="0" smtClean="0"/>
              <a:t>10</a:t>
            </a:r>
            <a:r>
              <a:rPr lang="zh-CN" altLang="en-US" sz="2000" dirty="0" smtClean="0"/>
              <a:t>、关注所有投标单位的报价的一致性或差异性大小</a:t>
            </a:r>
            <a:endParaRPr lang="en-US" altLang="zh-CN" sz="2000" dirty="0" smtClean="0"/>
          </a:p>
          <a:p>
            <a:pPr>
              <a:lnSpc>
                <a:spcPct val="150000"/>
              </a:lnSpc>
            </a:pPr>
            <a:r>
              <a:rPr lang="en-US" altLang="zh-CN" sz="2000" dirty="0" smtClean="0"/>
              <a:t>11</a:t>
            </a:r>
            <a:r>
              <a:rPr lang="zh-CN" altLang="en-US" sz="2000" dirty="0" smtClean="0"/>
              <a:t>、关注投标单位之间的关联关系</a:t>
            </a:r>
            <a:endParaRPr lang="en-US" altLang="zh-CN" sz="2000" dirty="0" smtClean="0"/>
          </a:p>
          <a:p>
            <a:pPr>
              <a:lnSpc>
                <a:spcPct val="150000"/>
              </a:lnSpc>
            </a:pPr>
            <a:r>
              <a:rPr lang="en-US" altLang="zh-CN" sz="2000" dirty="0" smtClean="0"/>
              <a:t>12</a:t>
            </a:r>
            <a:r>
              <a:rPr lang="zh-CN" altLang="en-US" sz="2000" dirty="0" smtClean="0"/>
              <a:t>、自主招标采购项目的评委的广泛性</a:t>
            </a:r>
            <a:endParaRPr lang="en-US" altLang="zh-CN" sz="2000" dirty="0" smtClean="0"/>
          </a:p>
          <a:p>
            <a:pPr>
              <a:lnSpc>
                <a:spcPct val="150000"/>
              </a:lnSpc>
            </a:pPr>
            <a:r>
              <a:rPr lang="en-US" altLang="zh-CN" sz="2000" dirty="0" smtClean="0"/>
              <a:t>13</a:t>
            </a:r>
            <a:r>
              <a:rPr lang="zh-CN" altLang="en-US" sz="2000" dirty="0" smtClean="0"/>
              <a:t>、中标与未中标单位的投标文件的保存</a:t>
            </a:r>
            <a:endParaRPr lang="en-US" altLang="zh-CN" sz="2000" dirty="0" smtClean="0"/>
          </a:p>
          <a:p>
            <a:pPr>
              <a:lnSpc>
                <a:spcPct val="150000"/>
              </a:lnSpc>
            </a:pPr>
            <a:r>
              <a:rPr lang="en-US" altLang="zh-CN" sz="2000" dirty="0" smtClean="0"/>
              <a:t>14</a:t>
            </a:r>
            <a:r>
              <a:rPr lang="zh-CN" altLang="en-US" sz="2000" dirty="0" smtClean="0"/>
              <a:t>、评审过程的记录的完整性</a:t>
            </a:r>
            <a:endParaRPr lang="en-US" altLang="zh-CN" sz="2000" dirty="0" smtClean="0"/>
          </a:p>
          <a:p>
            <a:pPr>
              <a:lnSpc>
                <a:spcPct val="150000"/>
              </a:lnSpc>
            </a:pPr>
            <a:r>
              <a:rPr lang="en-US" altLang="zh-CN" sz="2000" dirty="0" smtClean="0"/>
              <a:t>15</a:t>
            </a:r>
            <a:r>
              <a:rPr lang="zh-CN" altLang="en-US" sz="2000" dirty="0" smtClean="0"/>
              <a:t>、档案的完整性</a:t>
            </a:r>
            <a:endParaRPr lang="en-US" altLang="zh-CN" sz="2000" dirty="0" smtClean="0"/>
          </a:p>
          <a:p>
            <a:pPr>
              <a:lnSpc>
                <a:spcPct val="150000"/>
              </a:lnSpc>
            </a:pPr>
            <a:endParaRPr lang="en-US" altLang="zh-CN" sz="2000" dirty="0" smtClean="0"/>
          </a:p>
          <a:p>
            <a:endParaRPr lang="en-US" altLang="zh-CN" dirty="0" smtClean="0"/>
          </a:p>
          <a:p>
            <a:endParaRPr lang="en-US" altLang="zh-CN" sz="1200" dirty="0" smtClean="0"/>
          </a:p>
          <a:p>
            <a:endParaRPr lang="en-US" altLang="zh-CN" sz="1200" dirty="0" smtClean="0"/>
          </a:p>
        </p:txBody>
      </p:sp>
    </p:spTree>
  </p:cSld>
  <p:clrMapOvr>
    <a:masterClrMapping/>
  </p:clrMapOvr>
  <p:transition>
    <p:pull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3E5409F-F019-4C52-B270-9DD101B42567}" type="slidenum">
              <a:rPr lang="zh-CN" altLang="en-US" smtClean="0"/>
              <a:pPr/>
              <a:t>33</a:t>
            </a:fld>
            <a:endParaRPr lang="zh-CN" altLang="en-US" dirty="0"/>
          </a:p>
        </p:txBody>
      </p:sp>
      <p:sp>
        <p:nvSpPr>
          <p:cNvPr id="4" name="矩形 3"/>
          <p:cNvSpPr/>
          <p:nvPr/>
        </p:nvSpPr>
        <p:spPr bwMode="invGray">
          <a:xfrm>
            <a:off x="609600" y="1286934"/>
            <a:ext cx="11006666" cy="4944533"/>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rtlCol="0" anchor="t"/>
          <a:lstStyle/>
          <a:p>
            <a:pPr>
              <a:lnSpc>
                <a:spcPct val="150000"/>
              </a:lnSpc>
            </a:pPr>
            <a:r>
              <a:rPr lang="zh-CN" altLang="en-US" sz="2400" dirty="0" smtClean="0"/>
              <a:t>联系方式：高守东：</a:t>
            </a:r>
            <a:r>
              <a:rPr lang="en-US" altLang="zh-CN" sz="2400" dirty="0" smtClean="0"/>
              <a:t>13506216270</a:t>
            </a:r>
            <a:r>
              <a:rPr lang="zh-CN" altLang="en-US" sz="2400" dirty="0" smtClean="0"/>
              <a:t>。</a:t>
            </a:r>
            <a:r>
              <a:rPr lang="en-US" altLang="zh-CN" sz="2400" dirty="0" err="1" smtClean="0"/>
              <a:t>qq</a:t>
            </a:r>
            <a:r>
              <a:rPr lang="zh-CN" altLang="en-US" sz="2400" dirty="0" smtClean="0"/>
              <a:t>：</a:t>
            </a:r>
            <a:r>
              <a:rPr lang="en-US" altLang="zh-CN" sz="2400" dirty="0" smtClean="0"/>
              <a:t>1169396843</a:t>
            </a:r>
          </a:p>
          <a:p>
            <a:pPr>
              <a:lnSpc>
                <a:spcPct val="150000"/>
              </a:lnSpc>
            </a:pPr>
            <a:r>
              <a:rPr lang="zh-CN" altLang="en-US" sz="2400" dirty="0" smtClean="0"/>
              <a:t>文件下载：</a:t>
            </a:r>
            <a:endParaRPr lang="en-US" altLang="zh-CN" sz="2400" dirty="0" smtClean="0"/>
          </a:p>
          <a:p>
            <a:pPr>
              <a:lnSpc>
                <a:spcPct val="150000"/>
              </a:lnSpc>
            </a:pPr>
            <a:r>
              <a:rPr lang="zh-CN" altLang="en-US" sz="2400" dirty="0" smtClean="0"/>
              <a:t>信息发布</a:t>
            </a:r>
            <a:endParaRPr lang="en-US" altLang="zh-CN" sz="2400" dirty="0" smtClean="0"/>
          </a:p>
          <a:p>
            <a:pPr>
              <a:lnSpc>
                <a:spcPct val="150000"/>
              </a:lnSpc>
            </a:pPr>
            <a:r>
              <a:rPr lang="zh-CN" altLang="en-US" sz="2400" dirty="0" smtClean="0"/>
              <a:t>文件下载</a:t>
            </a:r>
            <a:endParaRPr lang="en-US" altLang="zh-CN" sz="2400" dirty="0" smtClean="0"/>
          </a:p>
          <a:p>
            <a:pPr>
              <a:lnSpc>
                <a:spcPct val="150000"/>
              </a:lnSpc>
            </a:pPr>
            <a:endParaRPr lang="en-US" altLang="zh-CN" sz="2400" dirty="0" smtClean="0"/>
          </a:p>
          <a:p>
            <a:pPr>
              <a:lnSpc>
                <a:spcPct val="150000"/>
              </a:lnSpc>
            </a:pPr>
            <a:endParaRPr lang="en-US" altLang="zh-CN" sz="3200" dirty="0" smtClean="0"/>
          </a:p>
          <a:p>
            <a:endParaRPr lang="en-US" altLang="zh-CN" sz="3200" dirty="0" smtClean="0"/>
          </a:p>
          <a:p>
            <a:endParaRPr lang="en-US" altLang="zh-CN" sz="3200" dirty="0" smtClean="0"/>
          </a:p>
          <a:p>
            <a:endParaRPr lang="en-US" altLang="zh-CN" sz="3200" dirty="0" smtClean="0"/>
          </a:p>
        </p:txBody>
      </p:sp>
      <p:pic>
        <p:nvPicPr>
          <p:cNvPr id="1027" name="Picture 3"/>
          <p:cNvPicPr>
            <a:picLocks noChangeAspect="1" noChangeArrowheads="1"/>
          </p:cNvPicPr>
          <p:nvPr/>
        </p:nvPicPr>
        <p:blipFill>
          <a:blip r:embed="rId2" cstate="print"/>
          <a:srcRect/>
          <a:stretch>
            <a:fillRect/>
          </a:stretch>
        </p:blipFill>
        <p:spPr bwMode="auto">
          <a:xfrm>
            <a:off x="2760134" y="2232722"/>
            <a:ext cx="6925732" cy="3834676"/>
          </a:xfrm>
          <a:prstGeom prst="rect">
            <a:avLst/>
          </a:prstGeom>
          <a:noFill/>
          <a:ln w="9525">
            <a:noFill/>
            <a:miter lim="800000"/>
            <a:headEnd/>
            <a:tailEnd/>
          </a:ln>
        </p:spPr>
      </p:pic>
      <p:sp>
        <p:nvSpPr>
          <p:cNvPr id="6" name="右箭头 5"/>
          <p:cNvSpPr/>
          <p:nvPr/>
        </p:nvSpPr>
        <p:spPr bwMode="invGray">
          <a:xfrm>
            <a:off x="1930400" y="2680548"/>
            <a:ext cx="169333" cy="45719"/>
          </a:xfrm>
          <a:prstGeom prst="rightArrow">
            <a:avLst/>
          </a:prstGeom>
          <a:solidFill>
            <a:srgbClr val="0000D4"/>
          </a:solidFill>
          <a:ln w="12700" cap="rnd" cmpd="sng">
            <a:solidFill>
              <a:schemeClr val="tx1"/>
            </a:solidFill>
            <a:prstDash val="solid"/>
            <a:round/>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154545" y="2152073"/>
            <a:ext cx="9993745" cy="1200329"/>
          </a:xfrm>
          <a:prstGeom prst="rect">
            <a:avLst/>
          </a:prstGeom>
          <a:noFill/>
        </p:spPr>
        <p:txBody>
          <a:bodyPr wrap="square" rtlCol="0">
            <a:spAutoFit/>
          </a:bodyPr>
          <a:lstStyle/>
          <a:p>
            <a:pPr algn="ctr"/>
            <a:r>
              <a:rPr lang="zh-CN" altLang="en-US" sz="7200" dirty="0" smtClean="0">
                <a:solidFill>
                  <a:schemeClr val="bg1"/>
                </a:solidFill>
                <a:latin typeface="Arial" panose="020B0604020202020204" pitchFamily="34" charset="0"/>
                <a:cs typeface="Arial" panose="020B0604020202020204" pitchFamily="34" charset="0"/>
              </a:rPr>
              <a:t>谢谢！</a:t>
            </a:r>
            <a:endParaRPr lang="en-US" altLang="zh-CN" sz="7200" dirty="0" smtClean="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15434327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3E5409F-F019-4C52-B270-9DD101B42567}" type="slidenum">
              <a:rPr lang="zh-CN" altLang="en-US" smtClean="0"/>
              <a:pPr/>
              <a:t>3</a:t>
            </a:fld>
            <a:endParaRPr lang="zh-CN" altLang="en-US" dirty="0"/>
          </a:p>
        </p:txBody>
      </p:sp>
      <p:sp>
        <p:nvSpPr>
          <p:cNvPr id="13" name="TextBox 12"/>
          <p:cNvSpPr txBox="1"/>
          <p:nvPr/>
        </p:nvSpPr>
        <p:spPr>
          <a:xfrm>
            <a:off x="503583" y="3737113"/>
            <a:ext cx="11290852" cy="369332"/>
          </a:xfrm>
          <a:prstGeom prst="rect">
            <a:avLst/>
          </a:prstGeom>
          <a:noFill/>
        </p:spPr>
        <p:txBody>
          <a:bodyPr wrap="square" rtlCol="0">
            <a:spAutoFit/>
          </a:bodyPr>
          <a:lstStyle/>
          <a:p>
            <a:r>
              <a:rPr lang="zh-CN" altLang="en-US" dirty="0" smtClean="0"/>
              <a:t>  </a:t>
            </a:r>
            <a:endParaRPr lang="zh-CN" altLang="en-US" dirty="0"/>
          </a:p>
        </p:txBody>
      </p:sp>
      <p:sp>
        <p:nvSpPr>
          <p:cNvPr id="6" name="TextBox 5"/>
          <p:cNvSpPr txBox="1"/>
          <p:nvPr/>
        </p:nvSpPr>
        <p:spPr>
          <a:xfrm>
            <a:off x="1709530" y="2345635"/>
            <a:ext cx="8984974" cy="1384995"/>
          </a:xfrm>
          <a:prstGeom prst="rect">
            <a:avLst/>
          </a:prstGeom>
          <a:noFill/>
        </p:spPr>
        <p:txBody>
          <a:bodyPr wrap="square" rtlCol="0">
            <a:spAutoFit/>
          </a:bodyPr>
          <a:lstStyle/>
          <a:p>
            <a:pPr algn="ctr"/>
            <a:endParaRPr lang="en-US" altLang="zh-CN" sz="2800" dirty="0" smtClean="0">
              <a:ea typeface="微软雅黑" pitchFamily="34" charset="-122"/>
            </a:endParaRPr>
          </a:p>
          <a:p>
            <a:pPr algn="ctr"/>
            <a:endParaRPr lang="en-US" altLang="zh-CN" sz="2800" dirty="0" smtClean="0">
              <a:ea typeface="微软雅黑" pitchFamily="34" charset="-122"/>
            </a:endParaRPr>
          </a:p>
          <a:p>
            <a:pPr algn="ctr"/>
            <a:r>
              <a:rPr lang="zh-CN" altLang="en-US" sz="2800" dirty="0" smtClean="0">
                <a:ea typeface="微软雅黑" pitchFamily="34" charset="-122"/>
              </a:rPr>
              <a:t>一、工程招标与 政府采购的法律体系</a:t>
            </a:r>
            <a:endParaRPr lang="zh-CN" altLang="en-US" sz="2800" dirty="0">
              <a:ea typeface="微软雅黑" pitchFamily="34" charset="-122"/>
            </a:endParaRPr>
          </a:p>
        </p:txBody>
      </p:sp>
    </p:spTree>
  </p:cSld>
  <p:clrMapOvr>
    <a:masterClrMapping/>
  </p:clrMapOvr>
  <p:transition>
    <p:pull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3E5409F-F019-4C52-B270-9DD101B42567}" type="slidenum">
              <a:rPr lang="zh-CN" altLang="en-US" smtClean="0"/>
              <a:pPr/>
              <a:t>4</a:t>
            </a:fld>
            <a:endParaRPr lang="zh-CN" altLang="en-US" dirty="0"/>
          </a:p>
        </p:txBody>
      </p:sp>
      <p:sp>
        <p:nvSpPr>
          <p:cNvPr id="9" name="矩形 8"/>
          <p:cNvSpPr/>
          <p:nvPr/>
        </p:nvSpPr>
        <p:spPr bwMode="invGray">
          <a:xfrm>
            <a:off x="485775" y="342900"/>
            <a:ext cx="11144250" cy="728663"/>
          </a:xfrm>
          <a:prstGeom prst="rect">
            <a:avLst/>
          </a:prstGeom>
          <a:solidFill>
            <a:schemeClr val="accent2"/>
          </a:solidFill>
          <a:ln w="12700" cap="rnd" cmpd="sng">
            <a:solidFill>
              <a:schemeClr val="tx1"/>
            </a:solidFill>
            <a:prstDash val="solid"/>
            <a:round/>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rtlCol="0" anchor="ctr"/>
          <a:lstStyle/>
          <a:p>
            <a:pPr algn="ctr"/>
            <a:r>
              <a:rPr lang="zh-CN" altLang="en-US" sz="3600" dirty="0" smtClean="0">
                <a:latin typeface="微软雅黑" panose="020B0503020204020204" pitchFamily="34" charset="-122"/>
                <a:ea typeface="微软雅黑" panose="020B0503020204020204" pitchFamily="34" charset="-122"/>
              </a:rPr>
              <a:t>工程招标</a:t>
            </a:r>
            <a:endParaRPr lang="zh-CN" altLang="en-US" sz="3600" dirty="0">
              <a:latin typeface="微软雅黑" panose="020B0503020204020204" pitchFamily="34" charset="-122"/>
              <a:ea typeface="微软雅黑" panose="020B0503020204020204" pitchFamily="34" charset="-122"/>
            </a:endParaRPr>
          </a:p>
        </p:txBody>
      </p:sp>
      <p:sp>
        <p:nvSpPr>
          <p:cNvPr id="7" name="矩形 6"/>
          <p:cNvSpPr/>
          <p:nvPr/>
        </p:nvSpPr>
        <p:spPr bwMode="invGray">
          <a:xfrm>
            <a:off x="414337" y="1314451"/>
            <a:ext cx="11101388" cy="4814887"/>
          </a:xfrm>
          <a:prstGeom prst="rect">
            <a:avLst/>
          </a:prstGeom>
          <a:noFill/>
          <a:ln w="12700" cap="rnd" cmpd="sng">
            <a:noFill/>
            <a:prstDash val="solid"/>
            <a:round/>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rtlCol="0" anchor="t"/>
          <a:lstStyle/>
          <a:p>
            <a:pPr>
              <a:lnSpc>
                <a:spcPct val="150000"/>
              </a:lnSpc>
            </a:pPr>
            <a:r>
              <a:rPr lang="en-US" altLang="zh-CN" dirty="0" smtClean="0"/>
              <a:t>1</a:t>
            </a:r>
            <a:r>
              <a:rPr lang="zh-CN" altLang="en-US" dirty="0" smtClean="0"/>
              <a:t>、中华人民共和国招标投标法</a:t>
            </a:r>
            <a:endParaRPr lang="en-US" altLang="zh-CN" dirty="0" smtClean="0"/>
          </a:p>
          <a:p>
            <a:pPr>
              <a:lnSpc>
                <a:spcPct val="150000"/>
              </a:lnSpc>
            </a:pPr>
            <a:r>
              <a:rPr lang="en-US" altLang="zh-CN" dirty="0" smtClean="0"/>
              <a:t>2</a:t>
            </a:r>
            <a:r>
              <a:rPr lang="zh-CN" altLang="en-US" dirty="0" smtClean="0"/>
              <a:t>、</a:t>
            </a:r>
            <a:r>
              <a:rPr lang="zh-CN" altLang="zh-CN" dirty="0" smtClean="0"/>
              <a:t>中华人民共和国招标投标法实施条例</a:t>
            </a:r>
            <a:endParaRPr lang="en-US" altLang="zh-CN" dirty="0" smtClean="0"/>
          </a:p>
          <a:p>
            <a:pPr>
              <a:lnSpc>
                <a:spcPct val="150000"/>
              </a:lnSpc>
            </a:pPr>
            <a:r>
              <a:rPr lang="en-US" altLang="zh-CN" b="1" dirty="0" smtClean="0"/>
              <a:t>3</a:t>
            </a:r>
            <a:r>
              <a:rPr lang="zh-CN" altLang="en-US" b="1" dirty="0" smtClean="0"/>
              <a:t>、</a:t>
            </a:r>
            <a:r>
              <a:rPr lang="zh-CN" altLang="zh-CN" b="1" dirty="0" smtClean="0"/>
              <a:t>必须招标的工程项目规定</a:t>
            </a:r>
            <a:r>
              <a:rPr lang="zh-CN" altLang="en-US" b="1" dirty="0" smtClean="0"/>
              <a:t>（</a:t>
            </a:r>
            <a:r>
              <a:rPr lang="zh-CN" altLang="zh-CN" b="1" dirty="0" smtClean="0"/>
              <a:t>发改委第</a:t>
            </a:r>
            <a:r>
              <a:rPr lang="en-US" altLang="zh-CN" b="1" dirty="0" smtClean="0"/>
              <a:t>16</a:t>
            </a:r>
            <a:r>
              <a:rPr lang="zh-CN" altLang="zh-CN" b="1" dirty="0" smtClean="0"/>
              <a:t>号令</a:t>
            </a:r>
            <a:r>
              <a:rPr lang="zh-CN" altLang="en-US" b="1" dirty="0" smtClean="0"/>
              <a:t>）</a:t>
            </a:r>
            <a:endParaRPr lang="en-US" altLang="zh-CN" b="1" dirty="0" smtClean="0"/>
          </a:p>
          <a:p>
            <a:pPr>
              <a:lnSpc>
                <a:spcPct val="150000"/>
              </a:lnSpc>
            </a:pPr>
            <a:r>
              <a:rPr lang="en-US" altLang="zh-CN" b="1" dirty="0" smtClean="0"/>
              <a:t>4</a:t>
            </a:r>
            <a:r>
              <a:rPr lang="zh-CN" altLang="en-US" b="1" dirty="0" smtClean="0"/>
              <a:t>、</a:t>
            </a:r>
            <a:r>
              <a:rPr lang="zh-CN" altLang="zh-CN" b="1" dirty="0" smtClean="0"/>
              <a:t>必须招标的基础设施和公用事业项目范围规</a:t>
            </a:r>
            <a:r>
              <a:rPr lang="zh-CN" altLang="en-US" b="1" dirty="0" smtClean="0"/>
              <a:t>（</a:t>
            </a:r>
            <a:r>
              <a:rPr lang="zh-CN" altLang="zh-CN" b="1" dirty="0" smtClean="0"/>
              <a:t>定发改发规规〔</a:t>
            </a:r>
            <a:r>
              <a:rPr lang="en-US" altLang="zh-CN" b="1" dirty="0" smtClean="0"/>
              <a:t>2018</a:t>
            </a:r>
            <a:r>
              <a:rPr lang="zh-CN" altLang="zh-CN" b="1" dirty="0" smtClean="0"/>
              <a:t>〕</a:t>
            </a:r>
            <a:r>
              <a:rPr lang="en-US" altLang="zh-CN" b="1" dirty="0" smtClean="0"/>
              <a:t>843</a:t>
            </a:r>
            <a:r>
              <a:rPr lang="zh-CN" altLang="zh-CN" b="1" dirty="0" smtClean="0"/>
              <a:t>号</a:t>
            </a:r>
            <a:r>
              <a:rPr lang="zh-CN" altLang="en-US" b="1" dirty="0" smtClean="0"/>
              <a:t>）</a:t>
            </a:r>
            <a:endParaRPr lang="en-US" altLang="zh-CN" b="1" dirty="0" smtClean="0"/>
          </a:p>
          <a:p>
            <a:pPr>
              <a:lnSpc>
                <a:spcPct val="150000"/>
              </a:lnSpc>
            </a:pPr>
            <a:r>
              <a:rPr lang="en-US" altLang="zh-CN" b="1" dirty="0" smtClean="0"/>
              <a:t>5</a:t>
            </a:r>
            <a:r>
              <a:rPr lang="zh-CN" altLang="en-US" b="1" dirty="0" smtClean="0"/>
              <a:t>、关于进一步做好</a:t>
            </a:r>
            <a:r>
              <a:rPr lang="en-US" altLang="zh-CN" b="1" dirty="0" smtClean="0"/>
              <a:t>《</a:t>
            </a:r>
            <a:r>
              <a:rPr lang="zh-CN" altLang="en-US" b="1" dirty="0" smtClean="0"/>
              <a:t>必须招标的工程项目规定</a:t>
            </a:r>
            <a:r>
              <a:rPr lang="en-US" altLang="zh-CN" b="1" dirty="0" smtClean="0"/>
              <a:t>》</a:t>
            </a:r>
            <a:r>
              <a:rPr lang="zh-CN" altLang="en-US" b="1" dirty="0" smtClean="0"/>
              <a:t>和</a:t>
            </a:r>
            <a:r>
              <a:rPr lang="en-US" altLang="zh-CN" b="1" dirty="0" smtClean="0"/>
              <a:t>《</a:t>
            </a:r>
            <a:r>
              <a:rPr lang="zh-CN" altLang="en-US" b="1" dirty="0" smtClean="0"/>
              <a:t>必须招标的基础设施和公用事业项目范围规定</a:t>
            </a:r>
            <a:r>
              <a:rPr lang="en-US" altLang="zh-CN" b="1" dirty="0" smtClean="0"/>
              <a:t>》</a:t>
            </a:r>
            <a:r>
              <a:rPr lang="zh-CN" altLang="en-US" b="1" dirty="0" smtClean="0"/>
              <a:t>实施工作的通知</a:t>
            </a:r>
            <a:r>
              <a:rPr lang="en-US" altLang="zh-CN" b="1" dirty="0" smtClean="0"/>
              <a:t>(</a:t>
            </a:r>
            <a:r>
              <a:rPr lang="zh-CN" altLang="en-US" b="1" dirty="0" smtClean="0"/>
              <a:t>发改办法规</a:t>
            </a:r>
            <a:r>
              <a:rPr lang="en-US" altLang="zh-CN" b="1" dirty="0" smtClean="0"/>
              <a:t>〔2020〕770</a:t>
            </a:r>
            <a:r>
              <a:rPr lang="zh-CN" altLang="en-US" b="1" dirty="0" smtClean="0"/>
              <a:t>号</a:t>
            </a:r>
            <a:r>
              <a:rPr lang="en-US" altLang="zh-CN" b="1" dirty="0" smtClean="0"/>
              <a:t>)</a:t>
            </a:r>
          </a:p>
          <a:p>
            <a:pPr>
              <a:lnSpc>
                <a:spcPct val="150000"/>
              </a:lnSpc>
            </a:pPr>
            <a:r>
              <a:rPr lang="en-US" altLang="zh-CN" dirty="0" smtClean="0"/>
              <a:t>6</a:t>
            </a:r>
            <a:r>
              <a:rPr lang="zh-CN" altLang="en-US" dirty="0" smtClean="0"/>
              <a:t>、工程建设项目施工招标投标办法（</a:t>
            </a:r>
            <a:r>
              <a:rPr lang="en-US" altLang="zh-CN" dirty="0" smtClean="0"/>
              <a:t>7</a:t>
            </a:r>
            <a:r>
              <a:rPr lang="zh-CN" altLang="en-US" dirty="0" smtClean="0"/>
              <a:t>部委</a:t>
            </a:r>
            <a:r>
              <a:rPr lang="en-US" altLang="zh-CN" dirty="0" smtClean="0"/>
              <a:t>30</a:t>
            </a:r>
            <a:r>
              <a:rPr lang="zh-CN" altLang="en-US" dirty="0" smtClean="0"/>
              <a:t>号令）</a:t>
            </a:r>
            <a:endParaRPr lang="en-US" altLang="zh-CN" dirty="0" smtClean="0"/>
          </a:p>
          <a:p>
            <a:pPr>
              <a:lnSpc>
                <a:spcPct val="150000"/>
              </a:lnSpc>
            </a:pPr>
            <a:r>
              <a:rPr lang="en-US" altLang="zh-CN" dirty="0" smtClean="0"/>
              <a:t>7</a:t>
            </a:r>
            <a:r>
              <a:rPr lang="zh-CN" altLang="en-US" dirty="0" smtClean="0"/>
              <a:t>、工程建设项目货物招标投标办法（</a:t>
            </a:r>
            <a:r>
              <a:rPr lang="en-US" altLang="zh-CN" dirty="0" smtClean="0"/>
              <a:t>7</a:t>
            </a:r>
            <a:r>
              <a:rPr lang="zh-CN" altLang="en-US" dirty="0" smtClean="0"/>
              <a:t>部委</a:t>
            </a:r>
            <a:r>
              <a:rPr lang="en-US" altLang="zh-CN" dirty="0" smtClean="0"/>
              <a:t>27</a:t>
            </a:r>
            <a:r>
              <a:rPr lang="zh-CN" altLang="en-US" dirty="0" smtClean="0"/>
              <a:t>号令）</a:t>
            </a:r>
            <a:endParaRPr lang="en-US" altLang="zh-CN" dirty="0" smtClean="0"/>
          </a:p>
          <a:p>
            <a:pPr>
              <a:lnSpc>
                <a:spcPct val="150000"/>
              </a:lnSpc>
            </a:pPr>
            <a:r>
              <a:rPr lang="en-US" altLang="zh-CN" dirty="0" smtClean="0"/>
              <a:t>8</a:t>
            </a:r>
            <a:r>
              <a:rPr lang="zh-CN" altLang="en-US" dirty="0" smtClean="0"/>
              <a:t>、江苏省国有资金投资工程建设项目招标投标管理办法（省政府令第</a:t>
            </a:r>
            <a:r>
              <a:rPr lang="en-US" altLang="zh-CN" dirty="0" smtClean="0"/>
              <a:t>120</a:t>
            </a:r>
            <a:r>
              <a:rPr lang="zh-CN" altLang="en-US" dirty="0" smtClean="0"/>
              <a:t>号）</a:t>
            </a:r>
            <a:endParaRPr lang="en-US" altLang="zh-CN" dirty="0" smtClean="0"/>
          </a:p>
          <a:p>
            <a:pPr>
              <a:lnSpc>
                <a:spcPct val="150000"/>
              </a:lnSpc>
            </a:pPr>
            <a:r>
              <a:rPr lang="en-US" altLang="zh-CN" dirty="0" smtClean="0"/>
              <a:t>9</a:t>
            </a:r>
            <a:r>
              <a:rPr lang="zh-CN" altLang="en-US" dirty="0" smtClean="0"/>
              <a:t>、</a:t>
            </a:r>
            <a:r>
              <a:rPr lang="zh-CN" altLang="zh-CN" dirty="0" smtClean="0"/>
              <a:t>关于改革和完善房屋建筑和市政基础设施工程招标投标制度的实施意见</a:t>
            </a:r>
            <a:r>
              <a:rPr lang="zh-CN" altLang="en-US" dirty="0" smtClean="0"/>
              <a:t>（</a:t>
            </a:r>
            <a:r>
              <a:rPr lang="zh-CN" altLang="zh-CN" dirty="0" smtClean="0"/>
              <a:t>省住建厅“苏建规字〔</a:t>
            </a:r>
            <a:r>
              <a:rPr lang="en-US" altLang="zh-CN" dirty="0" smtClean="0"/>
              <a:t>2017</a:t>
            </a:r>
            <a:r>
              <a:rPr lang="zh-CN" altLang="zh-CN" dirty="0" smtClean="0"/>
              <a:t>〕</a:t>
            </a:r>
            <a:r>
              <a:rPr lang="en-US" altLang="zh-CN" dirty="0" smtClean="0"/>
              <a:t>1</a:t>
            </a:r>
            <a:r>
              <a:rPr lang="zh-CN" altLang="zh-CN" dirty="0" smtClean="0"/>
              <a:t>号”</a:t>
            </a:r>
            <a:r>
              <a:rPr lang="zh-CN" altLang="en-US" dirty="0" smtClean="0"/>
              <a:t>）</a:t>
            </a:r>
            <a:endParaRPr lang="en-US" altLang="zh-CN" dirty="0" smtClean="0"/>
          </a:p>
          <a:p>
            <a:pPr>
              <a:lnSpc>
                <a:spcPct val="150000"/>
              </a:lnSpc>
            </a:pPr>
            <a:r>
              <a:rPr lang="en-US" altLang="zh-CN" dirty="0" smtClean="0"/>
              <a:t>10</a:t>
            </a:r>
            <a:r>
              <a:rPr lang="zh-CN" altLang="en-US" dirty="0" smtClean="0"/>
              <a:t>、</a:t>
            </a:r>
            <a:r>
              <a:rPr lang="zh-CN" altLang="zh-CN" dirty="0" smtClean="0"/>
              <a:t>关于印发《江苏省房屋建筑和市政基础设施工程施工招标评标入围、报价评审和预选招标规则》的通知</a:t>
            </a:r>
            <a:r>
              <a:rPr lang="zh-CN" altLang="en-US" dirty="0" smtClean="0"/>
              <a:t>（</a:t>
            </a:r>
            <a:r>
              <a:rPr lang="zh-CN" altLang="zh-CN" dirty="0" smtClean="0"/>
              <a:t>省招标办“苏建招办〔</a:t>
            </a:r>
            <a:r>
              <a:rPr lang="en-US" altLang="zh-CN" dirty="0" smtClean="0"/>
              <a:t>2017</a:t>
            </a:r>
            <a:r>
              <a:rPr lang="zh-CN" altLang="zh-CN" dirty="0" smtClean="0"/>
              <a:t>〕</a:t>
            </a:r>
            <a:r>
              <a:rPr lang="en-US" altLang="zh-CN" dirty="0" smtClean="0"/>
              <a:t>7</a:t>
            </a:r>
            <a:r>
              <a:rPr lang="zh-CN" altLang="zh-CN" dirty="0" smtClean="0"/>
              <a:t>号”</a:t>
            </a:r>
            <a:r>
              <a:rPr lang="zh-CN" altLang="en-US" dirty="0" smtClean="0"/>
              <a:t>）</a:t>
            </a:r>
            <a:endParaRPr lang="en-US" altLang="zh-CN" dirty="0"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3E5409F-F019-4C52-B270-9DD101B42567}" type="slidenum">
              <a:rPr lang="zh-CN" altLang="en-US" smtClean="0"/>
              <a:pPr/>
              <a:t>5</a:t>
            </a:fld>
            <a:endParaRPr lang="zh-CN" altLang="en-US" dirty="0"/>
          </a:p>
        </p:txBody>
      </p:sp>
      <p:sp>
        <p:nvSpPr>
          <p:cNvPr id="9" name="矩形 8"/>
          <p:cNvSpPr/>
          <p:nvPr/>
        </p:nvSpPr>
        <p:spPr bwMode="invGray">
          <a:xfrm>
            <a:off x="485775" y="342900"/>
            <a:ext cx="11144250" cy="728663"/>
          </a:xfrm>
          <a:prstGeom prst="rect">
            <a:avLst/>
          </a:prstGeom>
          <a:solidFill>
            <a:schemeClr val="accent2"/>
          </a:solidFill>
          <a:ln w="12700" cap="rnd" cmpd="sng">
            <a:solidFill>
              <a:schemeClr val="tx1"/>
            </a:solidFill>
            <a:prstDash val="solid"/>
            <a:round/>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rtlCol="0" anchor="ctr"/>
          <a:lstStyle/>
          <a:p>
            <a:pPr algn="ctr"/>
            <a:r>
              <a:rPr lang="zh-CN" altLang="en-US" sz="3600" dirty="0" smtClean="0">
                <a:latin typeface="微软雅黑" panose="020B0503020204020204" pitchFamily="34" charset="-122"/>
                <a:ea typeface="微软雅黑" panose="020B0503020204020204" pitchFamily="34" charset="-122"/>
              </a:rPr>
              <a:t>工程招标</a:t>
            </a:r>
            <a:endParaRPr lang="zh-CN" altLang="en-US" sz="3600" dirty="0">
              <a:latin typeface="微软雅黑" panose="020B0503020204020204" pitchFamily="34" charset="-122"/>
              <a:ea typeface="微软雅黑" panose="020B0503020204020204" pitchFamily="34" charset="-122"/>
            </a:endParaRPr>
          </a:p>
        </p:txBody>
      </p:sp>
      <p:sp>
        <p:nvSpPr>
          <p:cNvPr id="7" name="矩形 6"/>
          <p:cNvSpPr/>
          <p:nvPr/>
        </p:nvSpPr>
        <p:spPr bwMode="invGray">
          <a:xfrm>
            <a:off x="414337" y="1314451"/>
            <a:ext cx="11101388" cy="4814887"/>
          </a:xfrm>
          <a:prstGeom prst="rect">
            <a:avLst/>
          </a:prstGeom>
          <a:noFill/>
          <a:ln w="12700" cap="rnd" cmpd="sng">
            <a:noFill/>
            <a:prstDash val="solid"/>
            <a:round/>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rtlCol="0" anchor="t"/>
          <a:lstStyle/>
          <a:p>
            <a:pPr>
              <a:lnSpc>
                <a:spcPct val="150000"/>
              </a:lnSpc>
            </a:pPr>
            <a:r>
              <a:rPr lang="en-US" altLang="zh-CN" dirty="0" smtClean="0"/>
              <a:t>11</a:t>
            </a:r>
            <a:r>
              <a:rPr lang="zh-CN" altLang="en-US" dirty="0" smtClean="0"/>
              <a:t>、</a:t>
            </a:r>
            <a:r>
              <a:rPr lang="zh-CN" altLang="zh-CN" dirty="0" smtClean="0"/>
              <a:t>关于进一步加强建设工程招投标管理的指导意见</a:t>
            </a:r>
            <a:r>
              <a:rPr lang="zh-CN" altLang="en-US" dirty="0" smtClean="0"/>
              <a:t>（</a:t>
            </a:r>
            <a:r>
              <a:rPr lang="zh-CN" altLang="zh-CN" dirty="0" smtClean="0"/>
              <a:t>市住建局“苏住建规〔</a:t>
            </a:r>
            <a:r>
              <a:rPr lang="en-US" altLang="zh-CN" dirty="0" smtClean="0"/>
              <a:t>2017</a:t>
            </a:r>
            <a:r>
              <a:rPr lang="zh-CN" altLang="zh-CN" dirty="0" smtClean="0"/>
              <a:t>〕</a:t>
            </a:r>
            <a:r>
              <a:rPr lang="en-US" altLang="zh-CN" dirty="0" smtClean="0"/>
              <a:t>4</a:t>
            </a:r>
            <a:r>
              <a:rPr lang="zh-CN" altLang="zh-CN" dirty="0" smtClean="0"/>
              <a:t>号”</a:t>
            </a:r>
            <a:r>
              <a:rPr lang="zh-CN" altLang="en-US" dirty="0" smtClean="0"/>
              <a:t>）</a:t>
            </a:r>
            <a:endParaRPr lang="en-US" altLang="zh-CN" dirty="0" smtClean="0"/>
          </a:p>
          <a:p>
            <a:pPr>
              <a:lnSpc>
                <a:spcPct val="150000"/>
              </a:lnSpc>
            </a:pPr>
            <a:r>
              <a:rPr lang="en-US" altLang="zh-CN" dirty="0" smtClean="0"/>
              <a:t>12</a:t>
            </a:r>
            <a:r>
              <a:rPr lang="zh-CN" altLang="en-US" dirty="0" smtClean="0"/>
              <a:t>、关于贯彻省住建厅</a:t>
            </a:r>
            <a:r>
              <a:rPr lang="en-US" altLang="zh-CN" dirty="0" smtClean="0"/>
              <a:t>《</a:t>
            </a:r>
            <a:r>
              <a:rPr lang="zh-CN" altLang="en-US" dirty="0" smtClean="0"/>
              <a:t>关于改革和完善房屋建筑和市政基础设施施工工程招标投标制度的实施意见</a:t>
            </a:r>
            <a:r>
              <a:rPr lang="en-US" altLang="zh-CN" dirty="0" smtClean="0"/>
              <a:t>》</a:t>
            </a:r>
            <a:r>
              <a:rPr lang="zh-CN" altLang="en-US" dirty="0" smtClean="0"/>
              <a:t>的通知（市住建局“苏住建规</a:t>
            </a:r>
            <a:r>
              <a:rPr lang="en-US" altLang="zh-CN" dirty="0" smtClean="0"/>
              <a:t>〔2017〕8</a:t>
            </a:r>
            <a:r>
              <a:rPr lang="zh-CN" altLang="en-US" dirty="0" smtClean="0"/>
              <a:t>号</a:t>
            </a:r>
            <a:endParaRPr lang="en-US" altLang="zh-CN" dirty="0" smtClean="0"/>
          </a:p>
          <a:p>
            <a:pPr>
              <a:lnSpc>
                <a:spcPct val="150000"/>
              </a:lnSpc>
            </a:pPr>
            <a:r>
              <a:rPr lang="en-US" altLang="zh-CN" b="1" dirty="0" smtClean="0"/>
              <a:t>13</a:t>
            </a:r>
            <a:r>
              <a:rPr lang="zh-CN" altLang="en-US" b="1" dirty="0" smtClean="0"/>
              <a:t>、关于优化营商环境加强建设工程招标投标监管的通知（是住建局“苏住建建</a:t>
            </a:r>
            <a:r>
              <a:rPr lang="en-US" altLang="zh-CN" b="1" dirty="0" smtClean="0"/>
              <a:t>〔2019〕50</a:t>
            </a:r>
            <a:r>
              <a:rPr lang="zh-CN" altLang="en-US" b="1" dirty="0" smtClean="0"/>
              <a:t>号）</a:t>
            </a:r>
            <a:endParaRPr lang="en-US" altLang="zh-CN" b="1" dirty="0" smtClean="0"/>
          </a:p>
          <a:p>
            <a:pPr>
              <a:lnSpc>
                <a:spcPct val="150000"/>
              </a:lnSpc>
            </a:pPr>
            <a:r>
              <a:rPr lang="en-US" altLang="zh-CN" dirty="0" smtClean="0"/>
              <a:t>14</a:t>
            </a:r>
            <a:r>
              <a:rPr lang="zh-CN" altLang="en-US" dirty="0" smtClean="0"/>
              <a:t>、</a:t>
            </a:r>
            <a:r>
              <a:rPr lang="zh-CN" altLang="en-US" b="1" dirty="0" smtClean="0"/>
              <a:t>关于印发</a:t>
            </a:r>
            <a:r>
              <a:rPr lang="en-US" altLang="zh-CN" b="1" dirty="0" smtClean="0"/>
              <a:t>《</a:t>
            </a:r>
            <a:r>
              <a:rPr lang="zh-CN" altLang="en-US" b="1" dirty="0" smtClean="0"/>
              <a:t>苏州市房屋建筑和市政基础设施工程施工招标资格预审选择投标人操作导则</a:t>
            </a:r>
            <a:r>
              <a:rPr lang="en-US" altLang="zh-CN" b="1" dirty="0" smtClean="0"/>
              <a:t>》</a:t>
            </a:r>
            <a:r>
              <a:rPr lang="zh-CN" altLang="en-US" b="1" dirty="0" smtClean="0"/>
              <a:t>的通知（市招标办“苏建招</a:t>
            </a:r>
            <a:r>
              <a:rPr lang="en-US" altLang="zh-CN" b="1" dirty="0" smtClean="0"/>
              <a:t>〔2020〕5</a:t>
            </a:r>
            <a:r>
              <a:rPr lang="zh-CN" altLang="en-US" b="1" dirty="0" smtClean="0"/>
              <a:t>号</a:t>
            </a:r>
            <a:endParaRPr lang="en-US" altLang="zh-CN" b="1" dirty="0" smtClean="0"/>
          </a:p>
          <a:p>
            <a:pPr>
              <a:lnSpc>
                <a:spcPct val="150000"/>
              </a:lnSpc>
            </a:pPr>
            <a:r>
              <a:rPr lang="en-US" altLang="zh-CN" dirty="0" smtClean="0"/>
              <a:t>15</a:t>
            </a:r>
            <a:r>
              <a:rPr lang="zh-CN" altLang="en-US" dirty="0" smtClean="0"/>
              <a:t>、关于调整我市建设工程招标投标相关办法的通知（市住建局“苏住建建</a:t>
            </a:r>
            <a:r>
              <a:rPr lang="en-US" altLang="zh-CN" dirty="0" smtClean="0"/>
              <a:t>〔2020〕31</a:t>
            </a:r>
            <a:r>
              <a:rPr lang="zh-CN" altLang="en-US" dirty="0" smtClean="0"/>
              <a:t>号）</a:t>
            </a:r>
            <a:endParaRPr lang="en-US" altLang="zh-CN" dirty="0" smtClean="0"/>
          </a:p>
          <a:p>
            <a:pPr>
              <a:lnSpc>
                <a:spcPct val="150000"/>
              </a:lnSpc>
            </a:pPr>
            <a:r>
              <a:rPr lang="en-US" altLang="zh-CN" dirty="0" smtClean="0">
                <a:latin typeface="+mn-ea"/>
              </a:rPr>
              <a:t>16</a:t>
            </a:r>
            <a:r>
              <a:rPr lang="zh-CN" altLang="en-US" dirty="0" smtClean="0">
                <a:latin typeface="+mn-ea"/>
              </a:rPr>
              <a:t>、关于推荐房屋建筑和市政基础设施项目工程总承包发展实施意见的通知（省建设厅“苏建规字</a:t>
            </a:r>
            <a:r>
              <a:rPr lang="en-US" altLang="zh-CN" dirty="0" smtClean="0">
                <a:latin typeface="+mn-ea"/>
              </a:rPr>
              <a:t>〔2020〕5</a:t>
            </a:r>
            <a:r>
              <a:rPr lang="zh-CN" altLang="en-US" dirty="0" smtClean="0">
                <a:latin typeface="+mn-ea"/>
              </a:rPr>
              <a:t>号”）</a:t>
            </a:r>
            <a:endParaRPr lang="en-US" altLang="zh-CN" dirty="0" smtClean="0">
              <a:latin typeface="+mn-ea"/>
            </a:endParaRPr>
          </a:p>
          <a:p>
            <a:pPr>
              <a:lnSpc>
                <a:spcPct val="150000"/>
              </a:lnSpc>
            </a:pPr>
            <a:r>
              <a:rPr lang="en-US" altLang="zh-CN" dirty="0" smtClean="0">
                <a:latin typeface="+mn-ea"/>
              </a:rPr>
              <a:t>17</a:t>
            </a:r>
            <a:r>
              <a:rPr lang="zh-CN" altLang="en-US" dirty="0" smtClean="0">
                <a:latin typeface="+mn-ea"/>
              </a:rPr>
              <a:t>、关于印发深化房屋建筑和市政基础设施工程招标投标改革意见的通知（省建设厅“苏建规字</a:t>
            </a:r>
            <a:r>
              <a:rPr lang="en-US" altLang="zh-CN" dirty="0" smtClean="0">
                <a:latin typeface="+mn-ea"/>
              </a:rPr>
              <a:t>〔2020〕6</a:t>
            </a:r>
            <a:r>
              <a:rPr lang="zh-CN" altLang="en-US" dirty="0" smtClean="0">
                <a:latin typeface="+mn-ea"/>
              </a:rPr>
              <a:t>号”）</a:t>
            </a:r>
          </a:p>
          <a:p>
            <a:endParaRPr lang="zh-CN" altLang="en-US" sz="16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3E5409F-F019-4C52-B270-9DD101B42567}" type="slidenum">
              <a:rPr lang="zh-CN" altLang="en-US" smtClean="0"/>
              <a:pPr/>
              <a:t>6</a:t>
            </a:fld>
            <a:endParaRPr lang="zh-CN" altLang="en-US" dirty="0"/>
          </a:p>
        </p:txBody>
      </p:sp>
      <p:sp>
        <p:nvSpPr>
          <p:cNvPr id="3" name="矩形 2"/>
          <p:cNvSpPr/>
          <p:nvPr/>
        </p:nvSpPr>
        <p:spPr bwMode="invGray">
          <a:xfrm>
            <a:off x="614363" y="328614"/>
            <a:ext cx="11244262" cy="742950"/>
          </a:xfrm>
          <a:prstGeom prst="rect">
            <a:avLst/>
          </a:prstGeom>
          <a:solidFill>
            <a:schemeClr val="accent2"/>
          </a:solidFill>
          <a:ln w="12700" cap="rnd" cmpd="sng">
            <a:solidFill>
              <a:schemeClr val="tx1"/>
            </a:solidFill>
            <a:prstDash val="solid"/>
            <a:round/>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rtlCol="0" anchor="ctr"/>
          <a:lstStyle/>
          <a:p>
            <a:pPr algn="ctr"/>
            <a:r>
              <a:rPr lang="zh-CN" altLang="en-US" sz="3600" dirty="0" smtClean="0">
                <a:latin typeface="微软雅黑" panose="020B0503020204020204" pitchFamily="34" charset="-122"/>
                <a:ea typeface="微软雅黑" panose="020B0503020204020204" pitchFamily="34" charset="-122"/>
              </a:rPr>
              <a:t>政府采购</a:t>
            </a:r>
          </a:p>
        </p:txBody>
      </p:sp>
      <p:sp>
        <p:nvSpPr>
          <p:cNvPr id="4" name="矩形 3"/>
          <p:cNvSpPr/>
          <p:nvPr/>
        </p:nvSpPr>
        <p:spPr>
          <a:xfrm>
            <a:off x="671513" y="1385888"/>
            <a:ext cx="11072812" cy="5632311"/>
          </a:xfrm>
          <a:prstGeom prst="rect">
            <a:avLst/>
          </a:prstGeom>
        </p:spPr>
        <p:txBody>
          <a:bodyPr wrap="square">
            <a:spAutoFit/>
          </a:bodyPr>
          <a:lstStyle/>
          <a:p>
            <a:pPr>
              <a:lnSpc>
                <a:spcPct val="150000"/>
              </a:lnSpc>
            </a:pPr>
            <a:r>
              <a:rPr lang="en-US" altLang="zh-CN" dirty="0" smtClean="0">
                <a:latin typeface="微软雅黑" panose="020B0503020204020204" pitchFamily="34" charset="-122"/>
                <a:ea typeface="微软雅黑" panose="020B0503020204020204" pitchFamily="34" charset="-122"/>
              </a:rPr>
              <a:t>1</a:t>
            </a:r>
            <a:r>
              <a:rPr lang="zh-CN" altLang="en-US" dirty="0" smtClean="0">
                <a:latin typeface="微软雅黑" panose="020B0503020204020204" pitchFamily="34" charset="-122"/>
                <a:ea typeface="微软雅黑" panose="020B0503020204020204" pitchFamily="34" charset="-122"/>
              </a:rPr>
              <a:t>、中华人民共和国政府采购法</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en-US" altLang="zh-CN" dirty="0" smtClean="0">
                <a:latin typeface="微软雅黑" panose="020B0503020204020204" pitchFamily="34" charset="-122"/>
                <a:ea typeface="微软雅黑" panose="020B0503020204020204" pitchFamily="34" charset="-122"/>
              </a:rPr>
              <a:t>2</a:t>
            </a:r>
            <a:r>
              <a:rPr lang="zh-CN" altLang="en-US" dirty="0" smtClean="0">
                <a:latin typeface="微软雅黑" panose="020B0503020204020204" pitchFamily="34" charset="-122"/>
                <a:ea typeface="微软雅黑" panose="020B0503020204020204" pitchFamily="34" charset="-122"/>
              </a:rPr>
              <a:t>、中华人民共和国政府采购法实施条例</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en-US" altLang="zh-CN" b="1" dirty="0" smtClean="0">
                <a:latin typeface="微软雅黑" panose="020B0503020204020204" pitchFamily="34" charset="-122"/>
                <a:ea typeface="微软雅黑" panose="020B0503020204020204" pitchFamily="34" charset="-122"/>
              </a:rPr>
              <a:t>3</a:t>
            </a:r>
            <a:r>
              <a:rPr lang="zh-CN" altLang="en-US" b="1" dirty="0" smtClean="0">
                <a:latin typeface="微软雅黑" panose="020B0503020204020204" pitchFamily="34" charset="-122"/>
                <a:ea typeface="微软雅黑" panose="020B0503020204020204" pitchFamily="34" charset="-122"/>
              </a:rPr>
              <a:t>、政府采购货物和服务招标投标管理办法（财政部第</a:t>
            </a:r>
            <a:r>
              <a:rPr lang="en-US" altLang="zh-CN" b="1" dirty="0" smtClean="0">
                <a:latin typeface="微软雅黑" panose="020B0503020204020204" pitchFamily="34" charset="-122"/>
                <a:ea typeface="微软雅黑" panose="020B0503020204020204" pitchFamily="34" charset="-122"/>
              </a:rPr>
              <a:t>87</a:t>
            </a:r>
            <a:r>
              <a:rPr lang="zh-CN" altLang="en-US" b="1" dirty="0" smtClean="0">
                <a:latin typeface="微软雅黑" panose="020B0503020204020204" pitchFamily="34" charset="-122"/>
                <a:ea typeface="微软雅黑" panose="020B0503020204020204" pitchFamily="34" charset="-122"/>
              </a:rPr>
              <a:t>号令）</a:t>
            </a:r>
            <a:endParaRPr lang="en-US" altLang="zh-CN" b="1" dirty="0" smtClean="0">
              <a:latin typeface="微软雅黑" panose="020B0503020204020204" pitchFamily="34" charset="-122"/>
              <a:ea typeface="微软雅黑" panose="020B0503020204020204" pitchFamily="34" charset="-122"/>
            </a:endParaRPr>
          </a:p>
          <a:p>
            <a:pPr>
              <a:lnSpc>
                <a:spcPct val="150000"/>
              </a:lnSpc>
            </a:pPr>
            <a:r>
              <a:rPr lang="en-US" altLang="zh-CN" b="1" dirty="0" smtClean="0">
                <a:latin typeface="微软雅黑" panose="020B0503020204020204" pitchFamily="34" charset="-122"/>
                <a:ea typeface="微软雅黑" panose="020B0503020204020204" pitchFamily="34" charset="-122"/>
              </a:rPr>
              <a:t>4</a:t>
            </a:r>
            <a:r>
              <a:rPr lang="zh-CN" altLang="en-US" b="1" dirty="0" smtClean="0">
                <a:latin typeface="微软雅黑" panose="020B0503020204020204" pitchFamily="34" charset="-122"/>
                <a:ea typeface="微软雅黑" panose="020B0503020204020204" pitchFamily="34" charset="-122"/>
              </a:rPr>
              <a:t>、政府采购非标采购方式管理办法（财政部第</a:t>
            </a:r>
            <a:r>
              <a:rPr lang="en-US" altLang="zh-CN" b="1" dirty="0" smtClean="0">
                <a:latin typeface="微软雅黑" panose="020B0503020204020204" pitchFamily="34" charset="-122"/>
                <a:ea typeface="微软雅黑" panose="020B0503020204020204" pitchFamily="34" charset="-122"/>
              </a:rPr>
              <a:t>74</a:t>
            </a:r>
            <a:r>
              <a:rPr lang="zh-CN" altLang="en-US" b="1" dirty="0" smtClean="0">
                <a:latin typeface="微软雅黑" panose="020B0503020204020204" pitchFamily="34" charset="-122"/>
                <a:ea typeface="微软雅黑" panose="020B0503020204020204" pitchFamily="34" charset="-122"/>
              </a:rPr>
              <a:t>号令）</a:t>
            </a:r>
            <a:endParaRPr lang="en-US" altLang="zh-CN" b="1" dirty="0" smtClean="0">
              <a:latin typeface="微软雅黑" panose="020B0503020204020204" pitchFamily="34" charset="-122"/>
              <a:ea typeface="微软雅黑" panose="020B0503020204020204" pitchFamily="34" charset="-122"/>
            </a:endParaRPr>
          </a:p>
          <a:p>
            <a:pPr>
              <a:lnSpc>
                <a:spcPct val="150000"/>
              </a:lnSpc>
            </a:pPr>
            <a:r>
              <a:rPr lang="en-US" altLang="zh-CN" b="1" dirty="0" smtClean="0">
                <a:latin typeface="微软雅黑" panose="020B0503020204020204" pitchFamily="34" charset="-122"/>
                <a:ea typeface="微软雅黑" panose="020B0503020204020204" pitchFamily="34" charset="-122"/>
              </a:rPr>
              <a:t>5</a:t>
            </a:r>
            <a:r>
              <a:rPr lang="zh-CN" altLang="en-US" b="1" dirty="0" smtClean="0">
                <a:latin typeface="微软雅黑" panose="020B0503020204020204" pitchFamily="34" charset="-122"/>
                <a:ea typeface="微软雅黑" panose="020B0503020204020204" pitchFamily="34" charset="-122"/>
              </a:rPr>
              <a:t>、关于印发</a:t>
            </a:r>
            <a:r>
              <a:rPr lang="en-US" altLang="zh-CN" b="1" dirty="0" smtClean="0">
                <a:latin typeface="微软雅黑" panose="020B0503020204020204" pitchFamily="34" charset="-122"/>
                <a:ea typeface="微软雅黑" panose="020B0503020204020204" pitchFamily="34" charset="-122"/>
              </a:rPr>
              <a:t>《</a:t>
            </a:r>
            <a:r>
              <a:rPr lang="zh-CN" altLang="en-US" b="1" dirty="0" smtClean="0">
                <a:latin typeface="微软雅黑" panose="020B0503020204020204" pitchFamily="34" charset="-122"/>
                <a:ea typeface="微软雅黑" panose="020B0503020204020204" pitchFamily="34" charset="-122"/>
              </a:rPr>
              <a:t>政府采购竞争性磋商采购方式管理暂行办法</a:t>
            </a:r>
            <a:r>
              <a:rPr lang="en-US" altLang="zh-CN" b="1" dirty="0" smtClean="0">
                <a:latin typeface="微软雅黑" panose="020B0503020204020204" pitchFamily="34" charset="-122"/>
                <a:ea typeface="微软雅黑" panose="020B0503020204020204" pitchFamily="34" charset="-122"/>
              </a:rPr>
              <a:t>》</a:t>
            </a:r>
            <a:r>
              <a:rPr lang="zh-CN" altLang="en-US" b="1" dirty="0" smtClean="0">
                <a:latin typeface="微软雅黑" panose="020B0503020204020204" pitchFamily="34" charset="-122"/>
                <a:ea typeface="微软雅黑" panose="020B0503020204020204" pitchFamily="34" charset="-122"/>
              </a:rPr>
              <a:t>的通知（财库</a:t>
            </a:r>
            <a:r>
              <a:rPr lang="en-US" altLang="zh-CN" b="1" dirty="0" smtClean="0">
                <a:latin typeface="微软雅黑" panose="020B0503020204020204" pitchFamily="34" charset="-122"/>
                <a:ea typeface="微软雅黑" panose="020B0503020204020204" pitchFamily="34" charset="-122"/>
              </a:rPr>
              <a:t>〔2014]214</a:t>
            </a:r>
            <a:r>
              <a:rPr lang="zh-CN" altLang="en-US" b="1" dirty="0" smtClean="0">
                <a:latin typeface="微软雅黑" panose="020B0503020204020204" pitchFamily="34" charset="-122"/>
                <a:ea typeface="微软雅黑" panose="020B0503020204020204" pitchFamily="34" charset="-122"/>
              </a:rPr>
              <a:t>号）</a:t>
            </a:r>
            <a:endParaRPr lang="en-US" altLang="zh-CN" b="1" dirty="0" smtClean="0">
              <a:latin typeface="微软雅黑" panose="020B0503020204020204" pitchFamily="34" charset="-122"/>
              <a:ea typeface="微软雅黑" panose="020B0503020204020204" pitchFamily="34" charset="-122"/>
            </a:endParaRPr>
          </a:p>
          <a:p>
            <a:pPr>
              <a:lnSpc>
                <a:spcPct val="150000"/>
              </a:lnSpc>
            </a:pPr>
            <a:r>
              <a:rPr lang="en-US" altLang="zh-CN" b="1" dirty="0" smtClean="0">
                <a:latin typeface="微软雅黑" panose="020B0503020204020204" pitchFamily="34" charset="-122"/>
                <a:ea typeface="微软雅黑" panose="020B0503020204020204" pitchFamily="34" charset="-122"/>
              </a:rPr>
              <a:t>6</a:t>
            </a:r>
            <a:r>
              <a:rPr lang="zh-CN" altLang="en-US" b="1" dirty="0" smtClean="0">
                <a:latin typeface="微软雅黑" panose="020B0503020204020204" pitchFamily="34" charset="-122"/>
                <a:ea typeface="微软雅黑" panose="020B0503020204020204" pitchFamily="34" charset="-122"/>
              </a:rPr>
              <a:t>、政府购买服务管理办法（财政部令第</a:t>
            </a:r>
            <a:r>
              <a:rPr lang="en-US" altLang="zh-CN" b="1" dirty="0" smtClean="0">
                <a:latin typeface="微软雅黑" panose="020B0503020204020204" pitchFamily="34" charset="-122"/>
                <a:ea typeface="微软雅黑" panose="020B0503020204020204" pitchFamily="34" charset="-122"/>
              </a:rPr>
              <a:t>102</a:t>
            </a:r>
            <a:r>
              <a:rPr lang="zh-CN" altLang="en-US" b="1" dirty="0" smtClean="0">
                <a:latin typeface="微软雅黑" panose="020B0503020204020204" pitchFamily="34" charset="-122"/>
                <a:ea typeface="微软雅黑" panose="020B0503020204020204" pitchFamily="34" charset="-122"/>
              </a:rPr>
              <a:t>号）</a:t>
            </a:r>
            <a:endParaRPr lang="en-US" altLang="zh-CN" b="1" dirty="0" smtClean="0">
              <a:latin typeface="微软雅黑" panose="020B0503020204020204" pitchFamily="34" charset="-122"/>
              <a:ea typeface="微软雅黑" panose="020B0503020204020204" pitchFamily="34" charset="-122"/>
            </a:endParaRPr>
          </a:p>
          <a:p>
            <a:pPr>
              <a:lnSpc>
                <a:spcPct val="150000"/>
              </a:lnSpc>
            </a:pPr>
            <a:r>
              <a:rPr lang="en-US" altLang="zh-CN" dirty="0" smtClean="0">
                <a:latin typeface="微软雅黑" panose="020B0503020204020204" pitchFamily="34" charset="-122"/>
                <a:ea typeface="微软雅黑" panose="020B0503020204020204" pitchFamily="34" charset="-122"/>
              </a:rPr>
              <a:t>7</a:t>
            </a:r>
            <a:r>
              <a:rPr lang="zh-CN" altLang="en-US" dirty="0" smtClean="0">
                <a:latin typeface="微软雅黑" panose="020B0503020204020204" pitchFamily="34" charset="-122"/>
                <a:ea typeface="微软雅黑" panose="020B0503020204020204" pitchFamily="34" charset="-122"/>
              </a:rPr>
              <a:t>、政府采购质疑和投诉管理办法（财政部令第</a:t>
            </a:r>
            <a:r>
              <a:rPr lang="en-US" altLang="zh-CN" dirty="0" smtClean="0">
                <a:latin typeface="微软雅黑" panose="020B0503020204020204" pitchFamily="34" charset="-122"/>
                <a:ea typeface="微软雅黑" panose="020B0503020204020204" pitchFamily="34" charset="-122"/>
              </a:rPr>
              <a:t>94</a:t>
            </a:r>
            <a:r>
              <a:rPr lang="zh-CN" altLang="en-US" dirty="0" smtClean="0">
                <a:latin typeface="微软雅黑" panose="020B0503020204020204" pitchFamily="34" charset="-122"/>
                <a:ea typeface="微软雅黑" panose="020B0503020204020204" pitchFamily="34" charset="-122"/>
              </a:rPr>
              <a:t>号）</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en-US" altLang="zh-CN" dirty="0" smtClean="0">
                <a:latin typeface="微软雅黑" panose="020B0503020204020204" pitchFamily="34" charset="-122"/>
                <a:ea typeface="微软雅黑" panose="020B0503020204020204" pitchFamily="34" charset="-122"/>
              </a:rPr>
              <a:t>8</a:t>
            </a:r>
            <a:r>
              <a:rPr lang="zh-CN" altLang="en-US" dirty="0" smtClean="0">
                <a:latin typeface="微软雅黑" panose="020B0503020204020204" pitchFamily="34" charset="-122"/>
                <a:ea typeface="微软雅黑" panose="020B0503020204020204" pitchFamily="34" charset="-122"/>
              </a:rPr>
              <a:t>、</a:t>
            </a:r>
            <a:r>
              <a:rPr lang="zh-CN" altLang="en-US" dirty="0" smtClean="0"/>
              <a:t>关于印发江苏省</a:t>
            </a:r>
            <a:r>
              <a:rPr lang="en-US" altLang="zh-CN" dirty="0" smtClean="0"/>
              <a:t>2021</a:t>
            </a:r>
            <a:r>
              <a:rPr lang="zh-CN" altLang="en-US" dirty="0" smtClean="0"/>
              <a:t>年政府集中采购目录及标准的通知（省财政厅苏财购</a:t>
            </a:r>
            <a:r>
              <a:rPr lang="en-US" altLang="zh-CN" dirty="0" smtClean="0"/>
              <a:t>〔2020〕66</a:t>
            </a:r>
            <a:r>
              <a:rPr lang="zh-CN" altLang="en-US" dirty="0" smtClean="0"/>
              <a:t>号）</a:t>
            </a:r>
            <a:endParaRPr lang="en-US" altLang="zh-CN" dirty="0" smtClean="0"/>
          </a:p>
          <a:p>
            <a:pPr>
              <a:lnSpc>
                <a:spcPct val="150000"/>
              </a:lnSpc>
            </a:pPr>
            <a:r>
              <a:rPr lang="en-US" altLang="zh-CN" dirty="0" smtClean="0"/>
              <a:t>9</a:t>
            </a:r>
            <a:r>
              <a:rPr lang="zh-CN" altLang="en-US" dirty="0" smtClean="0"/>
              <a:t>、关于印发</a:t>
            </a:r>
            <a:r>
              <a:rPr lang="en-US" altLang="zh-CN" dirty="0" smtClean="0"/>
              <a:t>《</a:t>
            </a:r>
            <a:r>
              <a:rPr lang="zh-CN" altLang="en-US" dirty="0" smtClean="0"/>
              <a:t>政府采购促进中小企业发展管理办法</a:t>
            </a:r>
            <a:r>
              <a:rPr lang="en-US" altLang="zh-CN" dirty="0" smtClean="0"/>
              <a:t>》</a:t>
            </a:r>
            <a:r>
              <a:rPr lang="zh-CN" altLang="en-US" dirty="0" smtClean="0"/>
              <a:t>的通知（财库</a:t>
            </a:r>
            <a:r>
              <a:rPr lang="en-US" altLang="zh-CN" dirty="0" smtClean="0"/>
              <a:t>〔2020〕46</a:t>
            </a:r>
            <a:r>
              <a:rPr lang="zh-CN" altLang="en-US" dirty="0" smtClean="0"/>
              <a:t>号）</a:t>
            </a:r>
            <a:endParaRPr lang="en-US" altLang="zh-CN" dirty="0" smtClean="0"/>
          </a:p>
          <a:p>
            <a:pPr>
              <a:lnSpc>
                <a:spcPct val="150000"/>
              </a:lnSpc>
            </a:pPr>
            <a:r>
              <a:rPr lang="en-US" altLang="zh-CN" dirty="0" smtClean="0"/>
              <a:t>10</a:t>
            </a:r>
            <a:r>
              <a:rPr lang="zh-CN" altLang="en-US" dirty="0" smtClean="0"/>
              <a:t>、关于明确市级政府采购分项目分标段有关事项的通知（市财政局苏财购</a:t>
            </a:r>
            <a:r>
              <a:rPr lang="en-US" altLang="zh-CN" dirty="0" smtClean="0"/>
              <a:t>〔2020〕15</a:t>
            </a:r>
            <a:r>
              <a:rPr lang="zh-CN" altLang="en-US" dirty="0" smtClean="0"/>
              <a:t>号）</a:t>
            </a:r>
            <a:endParaRPr lang="en-US" altLang="zh-CN" dirty="0" smtClean="0"/>
          </a:p>
          <a:p>
            <a:pPr>
              <a:lnSpc>
                <a:spcPct val="150000"/>
              </a:lnSpc>
            </a:pPr>
            <a:r>
              <a:rPr lang="en-US" altLang="zh-CN" dirty="0" smtClean="0"/>
              <a:t>11</a:t>
            </a:r>
            <a:r>
              <a:rPr lang="zh-CN" altLang="en-US" dirty="0" smtClean="0"/>
              <a:t>、关于市级公开招标数额以下项目采用“单一来源”和“竞争性磋商”方式政府采购有关问题的通知（市财政局苏财购</a:t>
            </a:r>
            <a:r>
              <a:rPr lang="en-US" altLang="zh-CN" dirty="0" smtClean="0"/>
              <a:t>〔2017〕23</a:t>
            </a:r>
            <a:r>
              <a:rPr lang="zh-CN" altLang="en-US" dirty="0" smtClean="0"/>
              <a:t>号）</a:t>
            </a:r>
          </a:p>
          <a:p>
            <a:endParaRPr lang="zh-CN" altLang="en-US" dirty="0" smtClean="0"/>
          </a:p>
          <a:p>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3E5409F-F019-4C52-B270-9DD101B42567}" type="slidenum">
              <a:rPr lang="zh-CN" altLang="en-US" smtClean="0"/>
              <a:pPr/>
              <a:t>7</a:t>
            </a:fld>
            <a:endParaRPr lang="zh-CN" altLang="en-US" dirty="0"/>
          </a:p>
        </p:txBody>
      </p:sp>
      <p:sp>
        <p:nvSpPr>
          <p:cNvPr id="3" name="矩形 2"/>
          <p:cNvSpPr/>
          <p:nvPr/>
        </p:nvSpPr>
        <p:spPr bwMode="invGray">
          <a:xfrm>
            <a:off x="1571625" y="2400300"/>
            <a:ext cx="8929688" cy="2357438"/>
          </a:xfrm>
          <a:prstGeom prst="rect">
            <a:avLst/>
          </a:prstGeom>
          <a:noFill/>
          <a:ln w="12700" cap="rnd" cmpd="sng">
            <a:noFill/>
            <a:prstDash val="solid"/>
            <a:round/>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矩形 3"/>
          <p:cNvSpPr/>
          <p:nvPr/>
        </p:nvSpPr>
        <p:spPr bwMode="invGray">
          <a:xfrm>
            <a:off x="2671764" y="2128839"/>
            <a:ext cx="6958012" cy="2400300"/>
          </a:xfrm>
          <a:prstGeom prst="rect">
            <a:avLst/>
          </a:prstGeom>
          <a:noFill/>
          <a:ln w="12700" cap="rnd" cmpd="sng">
            <a:noFill/>
            <a:prstDash val="solid"/>
            <a:round/>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rtlCol="0" anchor="ctr"/>
          <a:lstStyle/>
          <a:p>
            <a:pPr algn="ctr"/>
            <a:r>
              <a:rPr lang="zh-CN" altLang="en-US" sz="2800" dirty="0" smtClean="0">
                <a:latin typeface="微软雅黑" panose="020B0503020204020204" pitchFamily="34" charset="-122"/>
                <a:ea typeface="微软雅黑" panose="020B0503020204020204" pitchFamily="34" charset="-122"/>
              </a:rPr>
              <a:t>二、工程招标与政府采购的区别联系</a:t>
            </a: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23E5409F-F019-4C52-B270-9DD101B42567}" type="slidenum">
              <a:rPr lang="zh-CN" altLang="en-US" smtClean="0"/>
              <a:pPr/>
              <a:t>8</a:t>
            </a:fld>
            <a:endParaRPr lang="zh-CN" altLang="en-US" dirty="0"/>
          </a:p>
        </p:txBody>
      </p:sp>
      <p:sp>
        <p:nvSpPr>
          <p:cNvPr id="4" name="矩形 3"/>
          <p:cNvSpPr/>
          <p:nvPr/>
        </p:nvSpPr>
        <p:spPr bwMode="invGray">
          <a:xfrm>
            <a:off x="485775" y="342900"/>
            <a:ext cx="11144250" cy="728663"/>
          </a:xfrm>
          <a:prstGeom prst="rect">
            <a:avLst/>
          </a:prstGeom>
          <a:solidFill>
            <a:schemeClr val="accent2"/>
          </a:solidFill>
          <a:ln w="12700" cap="rnd" cmpd="sng">
            <a:solidFill>
              <a:schemeClr val="tx1"/>
            </a:solidFill>
            <a:prstDash val="solid"/>
            <a:round/>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rtlCol="0" anchor="ctr"/>
          <a:lstStyle/>
          <a:p>
            <a:pPr algn="ctr"/>
            <a:r>
              <a:rPr lang="zh-CN" altLang="en-US" sz="3600" b="1" dirty="0" smtClean="0"/>
              <a:t>招标采购范围</a:t>
            </a:r>
            <a:endParaRPr lang="zh-CN" altLang="en-US" sz="3600" b="1" dirty="0"/>
          </a:p>
        </p:txBody>
      </p:sp>
      <p:sp>
        <p:nvSpPr>
          <p:cNvPr id="5" name="矩形 4"/>
          <p:cNvSpPr/>
          <p:nvPr/>
        </p:nvSpPr>
        <p:spPr bwMode="invGray">
          <a:xfrm>
            <a:off x="785813" y="1343026"/>
            <a:ext cx="4972050" cy="742950"/>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2">
            <a:schemeClr val="dk1"/>
          </a:fillRef>
          <a:effectRef idx="1">
            <a:schemeClr val="dk1"/>
          </a:effectRef>
          <a:fontRef idx="minor">
            <a:schemeClr val="dk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建设工程招标</a:t>
            </a:r>
            <a:endParaRPr lang="zh-CN" altLang="en-US" dirty="0">
              <a:latin typeface="微软雅黑" panose="020B0503020204020204" pitchFamily="34" charset="-122"/>
              <a:ea typeface="微软雅黑" panose="020B0503020204020204" pitchFamily="34" charset="-122"/>
            </a:endParaRPr>
          </a:p>
        </p:txBody>
      </p:sp>
      <p:sp>
        <p:nvSpPr>
          <p:cNvPr id="6" name="矩形 5"/>
          <p:cNvSpPr/>
          <p:nvPr/>
        </p:nvSpPr>
        <p:spPr bwMode="invGray">
          <a:xfrm>
            <a:off x="6057900" y="1357313"/>
            <a:ext cx="5286375" cy="757237"/>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smtClean="0">
                <a:latin typeface="微软雅黑" panose="020B0503020204020204" pitchFamily="34" charset="-122"/>
                <a:ea typeface="微软雅黑" panose="020B0503020204020204" pitchFamily="34" charset="-122"/>
              </a:rPr>
              <a:t>政府采购</a:t>
            </a:r>
            <a:endParaRPr lang="zh-CN" altLang="en-US" dirty="0">
              <a:latin typeface="微软雅黑" panose="020B0503020204020204" pitchFamily="34" charset="-122"/>
              <a:ea typeface="微软雅黑" panose="020B0503020204020204" pitchFamily="34" charset="-122"/>
            </a:endParaRPr>
          </a:p>
        </p:txBody>
      </p:sp>
      <p:sp>
        <p:nvSpPr>
          <p:cNvPr id="7" name="矩形 6"/>
          <p:cNvSpPr/>
          <p:nvPr/>
        </p:nvSpPr>
        <p:spPr bwMode="invGray">
          <a:xfrm>
            <a:off x="800100" y="2214563"/>
            <a:ext cx="4986338" cy="3871912"/>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2">
            <a:schemeClr val="dk1"/>
          </a:fillRef>
          <a:effectRef idx="1">
            <a:schemeClr val="dk1"/>
          </a:effectRef>
          <a:fontRef idx="minor">
            <a:schemeClr val="dk1"/>
          </a:fontRef>
        </p:style>
        <p:txBody>
          <a:bodyPr rtlCol="0" anchor="ctr"/>
          <a:lstStyle/>
          <a:p>
            <a:pPr>
              <a:lnSpc>
                <a:spcPct val="150000"/>
              </a:lnSpc>
              <a:buFont typeface="Wingdings" pitchFamily="2" charset="2"/>
              <a:buChar char="l"/>
            </a:pPr>
            <a:r>
              <a:rPr lang="zh-CN" altLang="en-US" sz="1600" b="1" dirty="0" smtClean="0"/>
              <a:t>工程建设项目包括项目的勘察、设计、施工、监理以及与工程建设有关的重要设备、材料等的采购依法应当招标的必须招标。</a:t>
            </a:r>
            <a:endParaRPr lang="en-US" altLang="zh-CN" sz="1600" b="1" dirty="0" smtClean="0"/>
          </a:p>
          <a:p>
            <a:pPr>
              <a:lnSpc>
                <a:spcPct val="150000"/>
              </a:lnSpc>
              <a:buFont typeface="Wingdings" pitchFamily="2" charset="2"/>
              <a:buChar char="u"/>
            </a:pPr>
            <a:r>
              <a:rPr lang="zh-CN" altLang="en-US" sz="1600" b="1" dirty="0" smtClean="0"/>
              <a:t>建设工程，包括建筑物和构筑物的新建、改建、扩建及其相关的装修、拆除、修缮等。</a:t>
            </a:r>
            <a:endParaRPr lang="en-US" altLang="zh-CN" sz="1600" b="1" dirty="0" smtClean="0"/>
          </a:p>
          <a:p>
            <a:pPr>
              <a:lnSpc>
                <a:spcPct val="150000"/>
              </a:lnSpc>
              <a:buFont typeface="Wingdings" pitchFamily="2" charset="2"/>
              <a:buChar char="u"/>
            </a:pPr>
            <a:r>
              <a:rPr lang="zh-CN" altLang="en-US" sz="1600" b="1" dirty="0" smtClean="0"/>
              <a:t>与工程建设有关的货物，指构成工程不可分割的组成部分，且为实现工程基本功能所必需的设备、材料等。</a:t>
            </a:r>
            <a:endParaRPr lang="en-US" altLang="zh-CN" sz="1600" b="1" dirty="0" smtClean="0"/>
          </a:p>
          <a:p>
            <a:pPr>
              <a:lnSpc>
                <a:spcPct val="150000"/>
              </a:lnSpc>
              <a:buFont typeface="Wingdings" pitchFamily="2" charset="2"/>
              <a:buChar char="u"/>
            </a:pPr>
            <a:r>
              <a:rPr lang="zh-CN" altLang="en-US" sz="1600" b="1" dirty="0" smtClean="0"/>
              <a:t>与工程建设有关的服务，是指为完成工程所需的勘察、设计、监理等服务。</a:t>
            </a:r>
          </a:p>
        </p:txBody>
      </p:sp>
      <p:sp>
        <p:nvSpPr>
          <p:cNvPr id="10" name="矩形 9"/>
          <p:cNvSpPr/>
          <p:nvPr/>
        </p:nvSpPr>
        <p:spPr bwMode="invGray">
          <a:xfrm>
            <a:off x="6100763" y="2214563"/>
            <a:ext cx="5229225" cy="3886200"/>
          </a:xfrm>
          <a:prstGeom prst="rect">
            <a:avLst/>
          </a:prstGeom>
          <a:ln>
            <a:headEnd type="none" w="sm" len="sm"/>
            <a:tailEnd type="none" w="sm" len="sm"/>
          </a:ln>
          <a:extLs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accent1"/>
          </a:lnRef>
          <a:fillRef idx="2">
            <a:schemeClr val="accent1"/>
          </a:fillRef>
          <a:effectRef idx="1">
            <a:schemeClr val="accent1"/>
          </a:effectRef>
          <a:fontRef idx="minor">
            <a:schemeClr val="dk1"/>
          </a:fontRef>
        </p:style>
        <p:txBody>
          <a:bodyPr rtlCol="0" anchor="ctr"/>
          <a:lstStyle/>
          <a:p>
            <a:pPr>
              <a:lnSpc>
                <a:spcPct val="150000"/>
              </a:lnSpc>
              <a:buFont typeface="Wingdings" pitchFamily="2" charset="2"/>
              <a:buChar char="l"/>
            </a:pPr>
            <a:r>
              <a:rPr lang="zh-CN" altLang="zh-CN" sz="1400" b="1" dirty="0" smtClean="0"/>
              <a:t>指各级国家机构、事业单位和社会团体，使用财政性资金采购依法制定的集中目录以内的或者采购限额标准以上的货物、工程和服务的行为</a:t>
            </a:r>
            <a:r>
              <a:rPr lang="zh-CN" altLang="en-US" sz="1400" b="1" dirty="0" smtClean="0"/>
              <a:t>。</a:t>
            </a:r>
            <a:endParaRPr lang="en-US" altLang="zh-CN" sz="1400" b="1" dirty="0" smtClean="0"/>
          </a:p>
          <a:p>
            <a:pPr>
              <a:lnSpc>
                <a:spcPct val="150000"/>
              </a:lnSpc>
              <a:buFont typeface="Wingdings" pitchFamily="2" charset="2"/>
              <a:buChar char="u"/>
            </a:pPr>
            <a:r>
              <a:rPr lang="zh-CN" altLang="zh-CN" sz="1400" b="1" dirty="0" smtClean="0"/>
              <a:t>货物，是指各种形态和种类的物品，包括原材料、燃料、设备、产品等</a:t>
            </a:r>
            <a:endParaRPr lang="en-US" altLang="zh-CN" sz="1400" b="1" dirty="0" smtClean="0"/>
          </a:p>
          <a:p>
            <a:pPr>
              <a:lnSpc>
                <a:spcPct val="150000"/>
              </a:lnSpc>
              <a:buFont typeface="Wingdings" pitchFamily="2" charset="2"/>
              <a:buChar char="u"/>
            </a:pPr>
            <a:r>
              <a:rPr lang="zh-CN" altLang="zh-CN" sz="1400" b="1" dirty="0" smtClean="0"/>
              <a:t>工程，是指建设工程，包括建筑物和构筑物的新建、改建、扩建</a:t>
            </a:r>
            <a:r>
              <a:rPr lang="zh-CN" altLang="en-US" sz="1400" b="1" dirty="0" smtClean="0"/>
              <a:t>及其相关的</a:t>
            </a:r>
            <a:r>
              <a:rPr lang="zh-CN" altLang="zh-CN" sz="1400" b="1" dirty="0" smtClean="0"/>
              <a:t>装修、拆除、修缮等。</a:t>
            </a:r>
            <a:endParaRPr lang="en-US" altLang="zh-CN" sz="1400" b="1" dirty="0" smtClean="0"/>
          </a:p>
          <a:p>
            <a:pPr>
              <a:lnSpc>
                <a:spcPct val="150000"/>
              </a:lnSpc>
              <a:buFont typeface="Wingdings" pitchFamily="2" charset="2"/>
              <a:buChar char="u"/>
            </a:pPr>
            <a:r>
              <a:rPr lang="zh-CN" altLang="zh-CN" sz="1400" b="1" dirty="0" smtClean="0"/>
              <a:t>服务，是指除货物和工程以外的其他政府采购对象。包括政府自身需要的服务和政府向社会公众提供的公共服务。</a:t>
            </a:r>
            <a:endParaRPr lang="en-US" altLang="zh-CN" b="1" dirty="0" smtClean="0"/>
          </a:p>
          <a:p>
            <a:pPr>
              <a:lnSpc>
                <a:spcPct val="150000"/>
              </a:lnSpc>
              <a:buFont typeface="Wingdings" pitchFamily="2" charset="2"/>
              <a:buChar char="p"/>
            </a:pPr>
            <a:r>
              <a:rPr lang="zh-CN" altLang="zh-CN" b="1" dirty="0" smtClean="0">
                <a:solidFill>
                  <a:srgbClr val="FF0000"/>
                </a:solidFill>
                <a:effectLst>
                  <a:outerShdw blurRad="38100" dist="38100" dir="2700000" algn="tl">
                    <a:srgbClr val="000000">
                      <a:alpha val="43137"/>
                    </a:srgbClr>
                  </a:outerShdw>
                </a:effectLst>
              </a:rPr>
              <a:t>采购，是指以合同方式有偿取得货物、工程和服务的行为，包括购买、租赁、委托、雇用等。</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invGray">
        <a:solidFill>
          <a:srgbClr val="0000D4"/>
        </a:solidFill>
        <a:ln w="12700" cap="rnd" cmpd="sng">
          <a:solidFill>
            <a:schemeClr val="tx1"/>
          </a:solidFill>
          <a:prstDash val="solid"/>
          <a:round/>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a:lstStyle>
        <a:defPPr>
          <a:defRPr>
            <a:latin typeface="微软雅黑" panose="020B0503020204020204" pitchFamily="34" charset="-122"/>
            <a:ea typeface="微软雅黑" panose="020B0503020204020204" pitchFamily="34" charset="-122"/>
          </a:defRPr>
        </a:defPPr>
      </a:lstStyle>
    </a:spDef>
    <a:lnDef>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Calligraphy</Template>
  <TotalTime>38100</TotalTime>
  <Words>4136</Words>
  <Application>Microsoft Office PowerPoint</Application>
  <PresentationFormat>自定义</PresentationFormat>
  <Paragraphs>646</Paragraphs>
  <Slides>35</Slides>
  <Notes>15</Notes>
  <HiddenSlides>0</HiddenSlides>
  <MMClips>0</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Office 主题</vt:lpstr>
      <vt:lpstr>           工程招标与政府采购</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Joshua Wang</dc:creator>
  <cp:lastModifiedBy>gsd</cp:lastModifiedBy>
  <cp:revision>2175</cp:revision>
  <cp:lastPrinted>2016-07-27T05:30:25Z</cp:lastPrinted>
  <dcterms:created xsi:type="dcterms:W3CDTF">2014-01-07T06:08:47Z</dcterms:created>
  <dcterms:modified xsi:type="dcterms:W3CDTF">2021-03-29T01:57:53Z</dcterms:modified>
</cp:coreProperties>
</file>